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3" r:id="rId1"/>
    <p:sldMasterId id="2147483734" r:id="rId2"/>
    <p:sldMasterId id="2147483735" r:id="rId3"/>
    <p:sldMasterId id="2147483736" r:id="rId4"/>
    <p:sldMasterId id="2147483737" r:id="rId5"/>
  </p:sldMasterIdLst>
  <p:notesMasterIdLst>
    <p:notesMasterId r:id="rId8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Georgia" panose="02040502050405020303" pitchFamily="18" charset="0"/>
      <p:regular r:id="rId89"/>
      <p:bold r:id="rId90"/>
      <p:italic r:id="rId91"/>
      <p:boldItalic r:id="rId92"/>
    </p:embeddedFont>
    <p:embeddedFont>
      <p:font typeface="Proxima Nova" panose="020B0604020202020204" charset="0"/>
      <p:regular r:id="rId93"/>
      <p:bold r:id="rId94"/>
      <p:italic r:id="rId95"/>
      <p:boldItalic r:id="rId96"/>
    </p:embeddedFont>
    <p:embeddedFont>
      <p:font typeface="Proxima Nova Extrabold" panose="020B0604020202020204" charset="0"/>
      <p:bold r:id="rId97"/>
    </p:embeddedFont>
    <p:embeddedFont>
      <p:font typeface="Proxima Nova Semibold" panose="020B0604020202020204" charset="0"/>
      <p:regular r:id="rId98"/>
      <p:bold r:id="rId99"/>
      <p:boldItalic r:id="rId100"/>
    </p:embeddedFont>
    <p:embeddedFont>
      <p:font typeface="Roboto"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ves Meersmans (BE)" initials="" lastIdx="7" clrIdx="0"/>
  <p:cmAuthor id="1" name="Boudewijn Dael (BE)"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19" autoAdjust="0"/>
  </p:normalViewPr>
  <p:slideViewPr>
    <p:cSldViewPr snapToGrid="0">
      <p:cViewPr>
        <p:scale>
          <a:sx n="97" d="100"/>
          <a:sy n="97" d="100"/>
        </p:scale>
        <p:origin x="2004"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font" Target="fonts/font1.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9.fntdata"/><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6.fntdata"/><Relationship Id="rId105"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font" Target="fonts/font4.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08T10:22:29.028" idx="1">
    <p:pos x="6000" y="0"/>
    <p:text>vraag stellen in werkgroep of basisloon nodig is voor doelpubliek en use cases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11-03T18:24:45.802" idx="2">
    <p:pos x="6000" y="0"/>
    <p:text>Vraag: is het nuttig om brutoloon en basisloon allebei op te nemen in het model?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07e98ac47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69" name="Google Shape;469;gf07e98ac47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028f79961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028f79961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28f79961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28f79961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f07e98ac47_1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f07e98ac47_1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f07e98ac47_1_1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0" name="Google Shape;660;gf07e98ac47_1_1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bd29afe6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bd29afe6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bd29afe6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bd29afe6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bd29afe6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bd29afe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fbd29afe6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fbd29afe6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fd5b218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gfd5b2185e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8d2adf11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f8d2adf11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f07e98ac47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f07e98ac47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d5c71cbf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d5c71cbf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fd5c71cbf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fd5c71cbf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d5c71cbfa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fd5c71cbfa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fd5c71cbfa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fd5c71cbf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fd5c71cbfa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fd5c71cbfa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fd5c71cbfa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fd5c71cbfa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fd5c71cbfa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fd5c71cbf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fd5c71cbfa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fd5c71cbfa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fbd29afe68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fbd29afe6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fbd29afe68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fbd29afe68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f07e98ac4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f07e98ac47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028f799614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028f799614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28f799614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028f799614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028f799614_5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1028f799614_5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028f799614_5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028f799614_5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028f799614_5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028f799614_5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1028f799614_5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1028f799614_5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bd29afe68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bd29afe6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f07e98ac47_1_2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357" name="Google Shape;1357;gf07e98ac47_1_2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020e5dd79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020e5dd79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f07e98ac47_1_2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f07e98ac47_1_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07e98ac47_1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f07e98ac47_1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f07e98ac47_1_2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f07e98ac47_1_2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f07e98ac47_1_2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f07e98ac47_1_2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028f799614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0" name="Google Shape;1400;g1028f799614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07498b74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6" name="Google Shape;1406;g1007498b742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007498b74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0" name="Google Shape;1420;g1007498b74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007498b74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4" name="Google Shape;1434;g1007498b74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007498b74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4" name="Google Shape;1444;g1007498b74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f85e9160f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f85e9160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28f799614_5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7" name="Google Shape;1477;g1028f799614_5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28f79961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3" name="Google Shape;1483;g1028f799614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07e98ac47_1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8" name="Google Shape;528;gf07e98ac47_1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028f799614_5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7" name="Google Shape;1497;g1028f799614_5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1028f799614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3" name="Google Shape;1523;g1028f799614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028f799614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9" name="Google Shape;1549;g1028f799614_2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1028f799614_5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1028f799614_5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f85e916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0" name="Google Shape;1600;gf85e9160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00b96eff6d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7" name="Google Shape;1607;g100b96eff6d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01ccd02294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14" name="Google Shape;1614;g101ccd0229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100b96eff6d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21" name="Google Shape;1621;g100b96eff6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100b96eff6d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28" name="Google Shape;1628;g100b96eff6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028f799614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35" name="Google Shape;1635;g1028f799614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f07e98ac47_1_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50" name="Google Shape;550;gf07e98ac47_1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1028f799614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42" name="Google Shape;1642;g1028f79961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028f799614_6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49" name="Google Shape;1649;g1028f799614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01ccd02294_2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56" name="Google Shape;1656;g101ccd02294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01ccd02294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63" name="Google Shape;1663;g101ccd02294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01ccd02294_2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70" name="Google Shape;1670;g101ccd02294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101ccd02294_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rgbClr val="373636"/>
              </a:solidFill>
            </a:endParaRPr>
          </a:p>
        </p:txBody>
      </p:sp>
      <p:sp>
        <p:nvSpPr>
          <p:cNvPr id="1677" name="Google Shape;1677;g101ccd02294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101ccd02294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84" name="Google Shape;1684;g101ccd02294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101ccd02294_2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91" name="Google Shape;1691;g101ccd02294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01ccd02294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98" name="Google Shape;1698;g101ccd02294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101ccd02294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73636"/>
              </a:solidFill>
            </a:endParaRPr>
          </a:p>
        </p:txBody>
      </p:sp>
      <p:sp>
        <p:nvSpPr>
          <p:cNvPr id="1705" name="Google Shape;1705;g101ccd02294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07e98ac47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f07e98ac47_1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f07e98ac47_1_2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2" name="Google Shape;1712;gf07e98ac47_1_2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100b96eff6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719" name="Google Shape;1719;g100b96eff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100b96eff6d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726" name="Google Shape;1726;g100b96eff6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1028f799614_5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3" name="Google Shape;1733;g1028f799614_5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f07e98ac47_1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740" name="Google Shape;1740;gf07e98ac47_1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f07e98ac47_1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9" name="Google Shape;1749;gf07e98ac47_1_2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f07e98ac47_1_2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775" name="Google Shape;1775;gf07e98ac47_1_2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f07e98ac47_1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787" name="Google Shape;1787;gf07e98ac47_1_2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f07e98ac47_1_2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812" name="Google Shape;1812;gf07e98ac47_1_2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1f5d010a2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f1f5d010a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73636"/>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235a43a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0235a43a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50"/>
        <p:cNvGrpSpPr/>
        <p:nvPr/>
      </p:nvGrpSpPr>
      <p:grpSpPr>
        <a:xfrm>
          <a:off x="0" y="0"/>
          <a:ext cx="0" cy="0"/>
          <a:chOff x="0" y="0"/>
          <a:chExt cx="0" cy="0"/>
        </a:xfrm>
      </p:grpSpPr>
      <p:sp>
        <p:nvSpPr>
          <p:cNvPr id="51" name="Google Shape;51;p1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52" name="Google Shape;52;p13"/>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59"/>
        <p:cNvGrpSpPr/>
        <p:nvPr/>
      </p:nvGrpSpPr>
      <p:grpSpPr>
        <a:xfrm>
          <a:off x="0" y="0"/>
          <a:ext cx="0" cy="0"/>
          <a:chOff x="0" y="0"/>
          <a:chExt cx="0" cy="0"/>
        </a:xfrm>
      </p:grpSpPr>
      <p:sp>
        <p:nvSpPr>
          <p:cNvPr id="60" name="Google Shape;60;p15"/>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1"/>
        <p:cNvGrpSpPr/>
        <p:nvPr/>
      </p:nvGrpSpPr>
      <p:grpSpPr>
        <a:xfrm>
          <a:off x="0" y="0"/>
          <a:ext cx="0" cy="0"/>
          <a:chOff x="0" y="0"/>
          <a:chExt cx="0" cy="0"/>
        </a:xfrm>
      </p:grpSpPr>
      <p:sp>
        <p:nvSpPr>
          <p:cNvPr id="62" name="Google Shape;62;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3" name="Google Shape;63;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4" name="Google Shape;64;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5" name="Google Shape;65;p1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66" name="Google Shape;66;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67"/>
        <p:cNvGrpSpPr/>
        <p:nvPr/>
      </p:nvGrpSpPr>
      <p:grpSpPr>
        <a:xfrm>
          <a:off x="0" y="0"/>
          <a:ext cx="0" cy="0"/>
          <a:chOff x="0" y="0"/>
          <a:chExt cx="0" cy="0"/>
        </a:xfrm>
      </p:grpSpPr>
      <p:sp>
        <p:nvSpPr>
          <p:cNvPr id="68" name="Google Shape;68;p1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73" name="Google Shape;73;p18"/>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74" name="Google Shape;74;p1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77" name="Google Shape;77;p1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78" name="Google Shape;78;p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79" name="Google Shape;79;p1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0" name="Google Shape;80;p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1" name="Google Shape;81;p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84" name="Google Shape;84;p2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5" name="Google Shape;85;p2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86" name="Google Shape;86;p2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7" name="Google Shape;87;p2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88" name="Google Shape;88;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89"/>
        <p:cNvGrpSpPr/>
        <p:nvPr/>
      </p:nvGrpSpPr>
      <p:grpSpPr>
        <a:xfrm>
          <a:off x="0" y="0"/>
          <a:ext cx="0" cy="0"/>
          <a:chOff x="0" y="0"/>
          <a:chExt cx="0" cy="0"/>
        </a:xfrm>
      </p:grpSpPr>
      <p:pic>
        <p:nvPicPr>
          <p:cNvPr id="90" name="Google Shape;90;p2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91" name="Google Shape;91;p2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2" name="Google Shape;92;p2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93" name="Google Shape;93;p2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96" name="Google Shape;96;p2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97" name="Google Shape;97;p2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8" name="Google Shape;98;p2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9" name="Google Shape;99;p2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00" name="Google Shape;100;p2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03" name="Google Shape;103;p23"/>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2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07"/>
        <p:cNvGrpSpPr/>
        <p:nvPr/>
      </p:nvGrpSpPr>
      <p:grpSpPr>
        <a:xfrm>
          <a:off x="0" y="0"/>
          <a:ext cx="0" cy="0"/>
          <a:chOff x="0" y="0"/>
          <a:chExt cx="0" cy="0"/>
        </a:xfrm>
      </p:grpSpPr>
      <p:sp>
        <p:nvSpPr>
          <p:cNvPr id="108" name="Google Shape;108;p24"/>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09" name="Google Shape;109;p24"/>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 name="Google Shape;110;p24"/>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 name="Google Shape;111;p24"/>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12" name="Google Shape;112;p24"/>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13" name="Google Shape;113;p2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6" name="Google Shape;116;p25"/>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26"/>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20" name="Google Shape;120;p2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21"/>
        <p:cNvGrpSpPr/>
        <p:nvPr/>
      </p:nvGrpSpPr>
      <p:grpSpPr>
        <a:xfrm>
          <a:off x="0" y="0"/>
          <a:ext cx="0" cy="0"/>
          <a:chOff x="0" y="0"/>
          <a:chExt cx="0" cy="0"/>
        </a:xfrm>
      </p:grpSpPr>
      <p:sp>
        <p:nvSpPr>
          <p:cNvPr id="122" name="Google Shape;122;p27"/>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23" name="Google Shape;123;p27"/>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4" name="Google Shape;124;p2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8"/>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128" name="Google Shape;128;p28"/>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129" name="Google Shape;129;p28"/>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8"/>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132"/>
        <p:cNvGrpSpPr/>
        <p:nvPr/>
      </p:nvGrpSpPr>
      <p:grpSpPr>
        <a:xfrm>
          <a:off x="0" y="0"/>
          <a:ext cx="0" cy="0"/>
          <a:chOff x="0" y="0"/>
          <a:chExt cx="0" cy="0"/>
        </a:xfrm>
      </p:grpSpPr>
      <p:sp>
        <p:nvSpPr>
          <p:cNvPr id="133" name="Google Shape;133;p29"/>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34" name="Google Shape;134;p29"/>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135" name="Google Shape;135;p29"/>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36" name="Google Shape;136;p29">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137" name="Google Shape;137;p29"/>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38"/>
        <p:cNvGrpSpPr/>
        <p:nvPr/>
      </p:nvGrpSpPr>
      <p:grpSpPr>
        <a:xfrm>
          <a:off x="0" y="0"/>
          <a:ext cx="0" cy="0"/>
          <a:chOff x="0" y="0"/>
          <a:chExt cx="0" cy="0"/>
        </a:xfrm>
      </p:grpSpPr>
      <p:sp>
        <p:nvSpPr>
          <p:cNvPr id="139" name="Google Shape;139;p3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46"/>
        <p:cNvGrpSpPr/>
        <p:nvPr/>
      </p:nvGrpSpPr>
      <p:grpSpPr>
        <a:xfrm>
          <a:off x="0" y="0"/>
          <a:ext cx="0" cy="0"/>
          <a:chOff x="0" y="0"/>
          <a:chExt cx="0" cy="0"/>
        </a:xfrm>
      </p:grpSpPr>
      <p:sp>
        <p:nvSpPr>
          <p:cNvPr id="147" name="Google Shape;147;p3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48" name="Google Shape;148;p3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9" name="Google Shape;149;p3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50" name="Google Shape;150;p3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51"/>
        <p:cNvGrpSpPr/>
        <p:nvPr/>
      </p:nvGrpSpPr>
      <p:grpSpPr>
        <a:xfrm>
          <a:off x="0" y="0"/>
          <a:ext cx="0" cy="0"/>
          <a:chOff x="0" y="0"/>
          <a:chExt cx="0" cy="0"/>
        </a:xfrm>
      </p:grpSpPr>
      <p:sp>
        <p:nvSpPr>
          <p:cNvPr id="152" name="Google Shape;152;p3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53"/>
        <p:cNvGrpSpPr/>
        <p:nvPr/>
      </p:nvGrpSpPr>
      <p:grpSpPr>
        <a:xfrm>
          <a:off x="0" y="0"/>
          <a:ext cx="0" cy="0"/>
          <a:chOff x="0" y="0"/>
          <a:chExt cx="0" cy="0"/>
        </a:xfrm>
      </p:grpSpPr>
      <p:sp>
        <p:nvSpPr>
          <p:cNvPr id="154" name="Google Shape;154;p3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55" name="Google Shape;155;p3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6" name="Google Shape;156;p3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57" name="Google Shape;157;p3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58" name="Google Shape;158;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59"/>
        <p:cNvGrpSpPr/>
        <p:nvPr/>
      </p:nvGrpSpPr>
      <p:grpSpPr>
        <a:xfrm>
          <a:off x="0" y="0"/>
          <a:ext cx="0" cy="0"/>
          <a:chOff x="0" y="0"/>
          <a:chExt cx="0" cy="0"/>
        </a:xfrm>
      </p:grpSpPr>
      <p:pic>
        <p:nvPicPr>
          <p:cNvPr id="160" name="Google Shape;160;p3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61" name="Google Shape;161;p3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62" name="Google Shape;162;p3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63"/>
        <p:cNvGrpSpPr/>
        <p:nvPr/>
      </p:nvGrpSpPr>
      <p:grpSpPr>
        <a:xfrm>
          <a:off x="0" y="0"/>
          <a:ext cx="0" cy="0"/>
          <a:chOff x="0" y="0"/>
          <a:chExt cx="0" cy="0"/>
        </a:xfrm>
      </p:grpSpPr>
      <p:pic>
        <p:nvPicPr>
          <p:cNvPr id="164" name="Google Shape;164;p3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65" name="Google Shape;165;p3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6" name="Google Shape;166;p3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7" name="Google Shape;167;p3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68"/>
        <p:cNvGrpSpPr/>
        <p:nvPr/>
      </p:nvGrpSpPr>
      <p:grpSpPr>
        <a:xfrm>
          <a:off x="0" y="0"/>
          <a:ext cx="0" cy="0"/>
          <a:chOff x="0" y="0"/>
          <a:chExt cx="0" cy="0"/>
        </a:xfrm>
      </p:grpSpPr>
      <p:pic>
        <p:nvPicPr>
          <p:cNvPr id="169" name="Google Shape;169;p3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70" name="Google Shape;170;p3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71"/>
        <p:cNvGrpSpPr/>
        <p:nvPr/>
      </p:nvGrpSpPr>
      <p:grpSpPr>
        <a:xfrm>
          <a:off x="0" y="0"/>
          <a:ext cx="0" cy="0"/>
          <a:chOff x="0" y="0"/>
          <a:chExt cx="0" cy="0"/>
        </a:xfrm>
      </p:grpSpPr>
      <p:pic>
        <p:nvPicPr>
          <p:cNvPr id="172" name="Google Shape;172;p3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73" name="Google Shape;173;p3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4" name="Google Shape;174;p3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5" name="Google Shape;175;p3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6" name="Google Shape;176;p3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7" name="Google Shape;177;p3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78" name="Google Shape;178;p3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9" name="Google Shape;179;p3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0" name="Google Shape;180;p3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81"/>
        <p:cNvGrpSpPr/>
        <p:nvPr/>
      </p:nvGrpSpPr>
      <p:grpSpPr>
        <a:xfrm>
          <a:off x="0" y="0"/>
          <a:ext cx="0" cy="0"/>
          <a:chOff x="0" y="0"/>
          <a:chExt cx="0" cy="0"/>
        </a:xfrm>
      </p:grpSpPr>
      <p:sp>
        <p:nvSpPr>
          <p:cNvPr id="182" name="Google Shape;182;p3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3" name="Google Shape;183;p3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4" name="Google Shape;184;p3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5" name="Google Shape;185;p3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6" name="Google Shape;186;p3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7" name="Google Shape;187;p3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8" name="Google Shape;188;p3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89" name="Google Shape;189;p3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90" name="Google Shape;190;p3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 name="Google Shape;193;p4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194" name="Google Shape;194;p4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95"/>
        <p:cNvGrpSpPr/>
        <p:nvPr/>
      </p:nvGrpSpPr>
      <p:grpSpPr>
        <a:xfrm>
          <a:off x="0" y="0"/>
          <a:ext cx="0" cy="0"/>
          <a:chOff x="0" y="0"/>
          <a:chExt cx="0" cy="0"/>
        </a:xfrm>
      </p:grpSpPr>
      <p:pic>
        <p:nvPicPr>
          <p:cNvPr id="196" name="Google Shape;196;p4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97" name="Google Shape;197;p4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p4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9" name="Google Shape;199;p4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200"/>
        <p:cNvGrpSpPr/>
        <p:nvPr/>
      </p:nvGrpSpPr>
      <p:grpSpPr>
        <a:xfrm>
          <a:off x="0" y="0"/>
          <a:ext cx="0" cy="0"/>
          <a:chOff x="0" y="0"/>
          <a:chExt cx="0" cy="0"/>
        </a:xfrm>
      </p:grpSpPr>
      <p:pic>
        <p:nvPicPr>
          <p:cNvPr id="201" name="Google Shape;201;p4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202" name="Google Shape;202;p4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3" name="Google Shape;203;p4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4" name="Google Shape;204;p4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5" name="Google Shape;205;p4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6" name="Google Shape;206;p4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7" name="Google Shape;207;p4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8" name="Google Shape;208;p4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9" name="Google Shape;209;p4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210" name="Google Shape;210;p4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1" name="Google Shape;211;p4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4" name="Google Shape;214;p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18"/>
        <p:cNvGrpSpPr/>
        <p:nvPr/>
      </p:nvGrpSpPr>
      <p:grpSpPr>
        <a:xfrm>
          <a:off x="0" y="0"/>
          <a:ext cx="0" cy="0"/>
          <a:chOff x="0" y="0"/>
          <a:chExt cx="0" cy="0"/>
        </a:xfrm>
      </p:grpSpPr>
      <p:sp>
        <p:nvSpPr>
          <p:cNvPr id="219" name="Google Shape;219;p4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p4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4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4" name="Google Shape;224;p4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25" name="Google Shape;225;p4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26" name="Google Shape;226;p4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7" name="Google Shape;227;p4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8" name="Google Shape;228;p4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29"/>
        <p:cNvGrpSpPr/>
        <p:nvPr/>
      </p:nvGrpSpPr>
      <p:grpSpPr>
        <a:xfrm>
          <a:off x="0" y="0"/>
          <a:ext cx="0" cy="0"/>
          <a:chOff x="0" y="0"/>
          <a:chExt cx="0" cy="0"/>
        </a:xfrm>
      </p:grpSpPr>
      <p:sp>
        <p:nvSpPr>
          <p:cNvPr id="230" name="Google Shape;230;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1" name="Google Shape;231;p4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232" name="Google Shape;232;p4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33" name="Google Shape;233;p4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4" name="Google Shape;234;p4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35" name="Google Shape;235;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36"/>
        <p:cNvGrpSpPr/>
        <p:nvPr/>
      </p:nvGrpSpPr>
      <p:grpSpPr>
        <a:xfrm>
          <a:off x="0" y="0"/>
          <a:ext cx="0" cy="0"/>
          <a:chOff x="0" y="0"/>
          <a:chExt cx="0" cy="0"/>
        </a:xfrm>
      </p:grpSpPr>
      <p:pic>
        <p:nvPicPr>
          <p:cNvPr id="237" name="Google Shape;237;p4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38" name="Google Shape;238;p4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9" name="Google Shape;239;p4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0" name="Google Shape;240;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41"/>
        <p:cNvGrpSpPr/>
        <p:nvPr/>
      </p:nvGrpSpPr>
      <p:grpSpPr>
        <a:xfrm>
          <a:off x="0" y="0"/>
          <a:ext cx="0" cy="0"/>
          <a:chOff x="0" y="0"/>
          <a:chExt cx="0" cy="0"/>
        </a:xfrm>
      </p:grpSpPr>
      <p:pic>
        <p:nvPicPr>
          <p:cNvPr id="242" name="Google Shape;242;p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43" name="Google Shape;243;p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44" name="Google Shape;244;p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5" name="Google Shape;245;p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46" name="Google Shape;246;p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47" name="Google Shape;247;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48"/>
        <p:cNvGrpSpPr/>
        <p:nvPr/>
      </p:nvGrpSpPr>
      <p:grpSpPr>
        <a:xfrm>
          <a:off x="0" y="0"/>
          <a:ext cx="0" cy="0"/>
          <a:chOff x="0" y="0"/>
          <a:chExt cx="0" cy="0"/>
        </a:xfrm>
      </p:grpSpPr>
      <p:sp>
        <p:nvSpPr>
          <p:cNvPr id="249" name="Google Shape;249;p4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0" name="Google Shape;250;p4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p4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p4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3" name="Google Shape;253;p4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4"/>
        <p:cNvGrpSpPr/>
        <p:nvPr/>
      </p:nvGrpSpPr>
      <p:grpSpPr>
        <a:xfrm>
          <a:off x="0" y="0"/>
          <a:ext cx="0" cy="0"/>
          <a:chOff x="0" y="0"/>
          <a:chExt cx="0" cy="0"/>
        </a:xfrm>
      </p:grpSpPr>
      <p:sp>
        <p:nvSpPr>
          <p:cNvPr id="255" name="Google Shape;255;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6" name="Google Shape;256;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7" name="Google Shape;257;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8" name="Google Shape;258;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59" name="Google Shape;259;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0" name="Google Shape;260;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1"/>
        <p:cNvGrpSpPr/>
        <p:nvPr/>
      </p:nvGrpSpPr>
      <p:grpSpPr>
        <a:xfrm>
          <a:off x="0" y="0"/>
          <a:ext cx="0" cy="0"/>
          <a:chOff x="0" y="0"/>
          <a:chExt cx="0" cy="0"/>
        </a:xfrm>
      </p:grpSpPr>
      <p:sp>
        <p:nvSpPr>
          <p:cNvPr id="262" name="Google Shape;262;p5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3" name="Google Shape;263;p5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64" name="Google Shape;264;p5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65"/>
        <p:cNvGrpSpPr/>
        <p:nvPr/>
      </p:nvGrpSpPr>
      <p:grpSpPr>
        <a:xfrm>
          <a:off x="0" y="0"/>
          <a:ext cx="0" cy="0"/>
          <a:chOff x="0" y="0"/>
          <a:chExt cx="0" cy="0"/>
        </a:xfrm>
      </p:grpSpPr>
      <p:pic>
        <p:nvPicPr>
          <p:cNvPr id="266" name="Google Shape;266;p5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67" name="Google Shape;267;p5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68" name="Google Shape;268;p5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69" name="Google Shape;269;p5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270" name="Google Shape;270;p5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71" name="Google Shape;271;p5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72" name="Google Shape;272;p5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273"/>
        <p:cNvGrpSpPr/>
        <p:nvPr/>
      </p:nvGrpSpPr>
      <p:grpSpPr>
        <a:xfrm>
          <a:off x="0" y="0"/>
          <a:ext cx="0" cy="0"/>
          <a:chOff x="0" y="0"/>
          <a:chExt cx="0" cy="0"/>
        </a:xfrm>
      </p:grpSpPr>
      <p:sp>
        <p:nvSpPr>
          <p:cNvPr id="274" name="Google Shape;274;p5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75" name="Google Shape;275;p5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76" name="Google Shape;276;p5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77"/>
        <p:cNvGrpSpPr/>
        <p:nvPr/>
      </p:nvGrpSpPr>
      <p:grpSpPr>
        <a:xfrm>
          <a:off x="0" y="0"/>
          <a:ext cx="0" cy="0"/>
          <a:chOff x="0" y="0"/>
          <a:chExt cx="0" cy="0"/>
        </a:xfrm>
      </p:grpSpPr>
      <p:sp>
        <p:nvSpPr>
          <p:cNvPr id="278" name="Google Shape;278;p5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9" name="Google Shape;279;p5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0" name="Google Shape;280;p5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7"/>
        <p:cNvGrpSpPr/>
        <p:nvPr/>
      </p:nvGrpSpPr>
      <p:grpSpPr>
        <a:xfrm>
          <a:off x="0" y="0"/>
          <a:ext cx="0" cy="0"/>
          <a:chOff x="0" y="0"/>
          <a:chExt cx="0" cy="0"/>
        </a:xfrm>
      </p:grpSpPr>
      <p:sp>
        <p:nvSpPr>
          <p:cNvPr id="288" name="Google Shape;288;p56"/>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89" name="Google Shape;289;p56"/>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90"/>
        <p:cNvGrpSpPr/>
        <p:nvPr/>
      </p:nvGrpSpPr>
      <p:grpSpPr>
        <a:xfrm>
          <a:off x="0" y="0"/>
          <a:ext cx="0" cy="0"/>
          <a:chOff x="0" y="0"/>
          <a:chExt cx="0" cy="0"/>
        </a:xfrm>
      </p:grpSpPr>
      <p:sp>
        <p:nvSpPr>
          <p:cNvPr id="291" name="Google Shape;291;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92"/>
        <p:cNvGrpSpPr/>
        <p:nvPr/>
      </p:nvGrpSpPr>
      <p:grpSpPr>
        <a:xfrm>
          <a:off x="0" y="0"/>
          <a:ext cx="0" cy="0"/>
          <a:chOff x="0" y="0"/>
          <a:chExt cx="0" cy="0"/>
        </a:xfrm>
      </p:grpSpPr>
      <p:sp>
        <p:nvSpPr>
          <p:cNvPr id="293" name="Google Shape;293;p5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94" name="Google Shape;294;p5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95" name="Google Shape;295;p58"/>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58"/>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98"/>
        <p:cNvGrpSpPr/>
        <p:nvPr/>
      </p:nvGrpSpPr>
      <p:grpSpPr>
        <a:xfrm>
          <a:off x="0" y="0"/>
          <a:ext cx="0" cy="0"/>
          <a:chOff x="0" y="0"/>
          <a:chExt cx="0" cy="0"/>
        </a:xfrm>
      </p:grpSpPr>
      <p:pic>
        <p:nvPicPr>
          <p:cNvPr id="299" name="Google Shape;299;p59"/>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300" name="Google Shape;300;p59"/>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301" name="Google Shape;301;p5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302"/>
        <p:cNvGrpSpPr/>
        <p:nvPr/>
      </p:nvGrpSpPr>
      <p:grpSpPr>
        <a:xfrm>
          <a:off x="0" y="0"/>
          <a:ext cx="0" cy="0"/>
          <a:chOff x="0" y="0"/>
          <a:chExt cx="0" cy="0"/>
        </a:xfrm>
      </p:grpSpPr>
      <p:sp>
        <p:nvSpPr>
          <p:cNvPr id="303" name="Google Shape;303;p6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6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5" name="Google Shape;305;p6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6" name="Google Shape;306;p6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7" name="Google Shape;307;p6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308"/>
        <p:cNvGrpSpPr/>
        <p:nvPr/>
      </p:nvGrpSpPr>
      <p:grpSpPr>
        <a:xfrm>
          <a:off x="0" y="0"/>
          <a:ext cx="0" cy="0"/>
          <a:chOff x="0" y="0"/>
          <a:chExt cx="0" cy="0"/>
        </a:xfrm>
      </p:grpSpPr>
      <p:sp>
        <p:nvSpPr>
          <p:cNvPr id="309" name="Google Shape;309;p6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6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6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6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3" name="Google Shape;313;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14"/>
        <p:cNvGrpSpPr/>
        <p:nvPr/>
      </p:nvGrpSpPr>
      <p:grpSpPr>
        <a:xfrm>
          <a:off x="0" y="0"/>
          <a:ext cx="0" cy="0"/>
          <a:chOff x="0" y="0"/>
          <a:chExt cx="0" cy="0"/>
        </a:xfrm>
      </p:grpSpPr>
      <p:sp>
        <p:nvSpPr>
          <p:cNvPr id="315" name="Google Shape;315;p6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6" name="Google Shape;316;p6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8" name="Google Shape;318;p6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9" name="Google Shape;319;p6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320"/>
        <p:cNvGrpSpPr/>
        <p:nvPr/>
      </p:nvGrpSpPr>
      <p:grpSpPr>
        <a:xfrm>
          <a:off x="0" y="0"/>
          <a:ext cx="0" cy="0"/>
          <a:chOff x="0" y="0"/>
          <a:chExt cx="0" cy="0"/>
        </a:xfrm>
      </p:grpSpPr>
      <p:sp>
        <p:nvSpPr>
          <p:cNvPr id="321" name="Google Shape;321;p6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22" name="Google Shape;322;p6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23"/>
        <p:cNvGrpSpPr/>
        <p:nvPr/>
      </p:nvGrpSpPr>
      <p:grpSpPr>
        <a:xfrm>
          <a:off x="0" y="0"/>
          <a:ext cx="0" cy="0"/>
          <a:chOff x="0" y="0"/>
          <a:chExt cx="0" cy="0"/>
        </a:xfrm>
      </p:grpSpPr>
      <p:sp>
        <p:nvSpPr>
          <p:cNvPr id="324" name="Google Shape;324;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5" name="Google Shape;325;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27"/>
        <p:cNvGrpSpPr/>
        <p:nvPr/>
      </p:nvGrpSpPr>
      <p:grpSpPr>
        <a:xfrm>
          <a:off x="0" y="0"/>
          <a:ext cx="0" cy="0"/>
          <a:chOff x="0" y="0"/>
          <a:chExt cx="0" cy="0"/>
        </a:xfrm>
      </p:grpSpPr>
      <p:sp>
        <p:nvSpPr>
          <p:cNvPr id="328" name="Google Shape;328;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29" name="Google Shape;329;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0" name="Google Shape;330;p6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1" name="Google Shape;33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32" name="Google Shape;33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33"/>
        <p:cNvGrpSpPr/>
        <p:nvPr/>
      </p:nvGrpSpPr>
      <p:grpSpPr>
        <a:xfrm>
          <a:off x="0" y="0"/>
          <a:ext cx="0" cy="0"/>
          <a:chOff x="0" y="0"/>
          <a:chExt cx="0" cy="0"/>
        </a:xfrm>
      </p:grpSpPr>
      <p:sp>
        <p:nvSpPr>
          <p:cNvPr id="334" name="Google Shape;334;p6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335" name="Google Shape;335;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36" name="Google Shape;336;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37" name="Google Shape;337;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38"/>
        <p:cNvGrpSpPr/>
        <p:nvPr/>
      </p:nvGrpSpPr>
      <p:grpSpPr>
        <a:xfrm>
          <a:off x="0" y="0"/>
          <a:ext cx="0" cy="0"/>
          <a:chOff x="0" y="0"/>
          <a:chExt cx="0" cy="0"/>
        </a:xfrm>
      </p:grpSpPr>
      <p:sp>
        <p:nvSpPr>
          <p:cNvPr id="339" name="Google Shape;339;p6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0" name="Google Shape;340;p6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41" name="Google Shape;341;p6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42"/>
        <p:cNvGrpSpPr/>
        <p:nvPr/>
      </p:nvGrpSpPr>
      <p:grpSpPr>
        <a:xfrm>
          <a:off x="0" y="0"/>
          <a:ext cx="0" cy="0"/>
          <a:chOff x="0" y="0"/>
          <a:chExt cx="0" cy="0"/>
        </a:xfrm>
      </p:grpSpPr>
      <p:sp>
        <p:nvSpPr>
          <p:cNvPr id="343" name="Google Shape;343;p6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44" name="Google Shape;344;p6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5" name="Google Shape;345;p6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50" name="Google Shape;350;p6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7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7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356" name="Google Shape;356;p7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7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7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7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7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7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7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7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7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7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68" name="Google Shape;368;p7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7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7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7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2"/>
        <p:cNvGrpSpPr/>
        <p:nvPr/>
      </p:nvGrpSpPr>
      <p:grpSpPr>
        <a:xfrm>
          <a:off x="0" y="0"/>
          <a:ext cx="0" cy="0"/>
          <a:chOff x="0" y="0"/>
          <a:chExt cx="0" cy="0"/>
        </a:xfrm>
      </p:grpSpPr>
      <p:sp>
        <p:nvSpPr>
          <p:cNvPr id="373" name="Google Shape;373;p7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74" name="Google Shape;374;p7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5" name="Google Shape;375;p7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6" name="Google Shape;376;p7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7" name="Google Shape;377;p7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8" name="Google Shape;378;p7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385"/>
        <p:cNvGrpSpPr/>
        <p:nvPr/>
      </p:nvGrpSpPr>
      <p:grpSpPr>
        <a:xfrm>
          <a:off x="0" y="0"/>
          <a:ext cx="0" cy="0"/>
          <a:chOff x="0" y="0"/>
          <a:chExt cx="0" cy="0"/>
        </a:xfrm>
      </p:grpSpPr>
      <p:sp>
        <p:nvSpPr>
          <p:cNvPr id="386" name="Google Shape;386;p75"/>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387" name="Google Shape;387;p75"/>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388"/>
        <p:cNvGrpSpPr/>
        <p:nvPr/>
      </p:nvGrpSpPr>
      <p:grpSpPr>
        <a:xfrm>
          <a:off x="0" y="0"/>
          <a:ext cx="0" cy="0"/>
          <a:chOff x="0" y="0"/>
          <a:chExt cx="0" cy="0"/>
        </a:xfrm>
      </p:grpSpPr>
      <p:sp>
        <p:nvSpPr>
          <p:cNvPr id="389" name="Google Shape;389;p7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90" name="Google Shape;390;p7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91" name="Google Shape;391;p7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92" name="Google Shape;392;p7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3" name="Google Shape;393;p7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94"/>
        <p:cNvGrpSpPr/>
        <p:nvPr/>
      </p:nvGrpSpPr>
      <p:grpSpPr>
        <a:xfrm>
          <a:off x="0" y="0"/>
          <a:ext cx="0" cy="0"/>
          <a:chOff x="0" y="0"/>
          <a:chExt cx="0" cy="0"/>
        </a:xfrm>
      </p:grpSpPr>
      <p:sp>
        <p:nvSpPr>
          <p:cNvPr id="395" name="Google Shape;395;p7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6" name="Google Shape;396;p7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97" name="Google Shape;397;p7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98"/>
        <p:cNvGrpSpPr/>
        <p:nvPr/>
      </p:nvGrpSpPr>
      <p:grpSpPr>
        <a:xfrm>
          <a:off x="0" y="0"/>
          <a:ext cx="0" cy="0"/>
          <a:chOff x="0" y="0"/>
          <a:chExt cx="0" cy="0"/>
        </a:xfrm>
      </p:grpSpPr>
      <p:pic>
        <p:nvPicPr>
          <p:cNvPr id="399" name="Google Shape;399;p78"/>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400" name="Google Shape;400;p78"/>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401" name="Google Shape;401;p7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402"/>
        <p:cNvGrpSpPr/>
        <p:nvPr/>
      </p:nvGrpSpPr>
      <p:grpSpPr>
        <a:xfrm>
          <a:off x="0" y="0"/>
          <a:ext cx="0" cy="0"/>
          <a:chOff x="0" y="0"/>
          <a:chExt cx="0" cy="0"/>
        </a:xfrm>
      </p:grpSpPr>
      <p:sp>
        <p:nvSpPr>
          <p:cNvPr id="403" name="Google Shape;403;p7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04" name="Google Shape;404;p7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405" name="Google Shape;405;p7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406" name="Google Shape;406;p7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7" name="Google Shape;407;p7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08" name="Google Shape;408;p7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9"/>
        <p:cNvGrpSpPr/>
        <p:nvPr/>
      </p:nvGrpSpPr>
      <p:grpSpPr>
        <a:xfrm>
          <a:off x="0" y="0"/>
          <a:ext cx="0" cy="0"/>
          <a:chOff x="0" y="0"/>
          <a:chExt cx="0" cy="0"/>
        </a:xfrm>
      </p:grpSpPr>
      <p:sp>
        <p:nvSpPr>
          <p:cNvPr id="410" name="Google Shape;410;p8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11" name="Google Shape;411;p8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12" name="Google Shape;412;p8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13" name="Google Shape;413;p8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14" name="Google Shape;414;p8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15" name="Google Shape;415;p8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16"/>
        <p:cNvGrpSpPr/>
        <p:nvPr/>
      </p:nvGrpSpPr>
      <p:grpSpPr>
        <a:xfrm>
          <a:off x="0" y="0"/>
          <a:ext cx="0" cy="0"/>
          <a:chOff x="0" y="0"/>
          <a:chExt cx="0" cy="0"/>
        </a:xfrm>
      </p:grpSpPr>
      <p:pic>
        <p:nvPicPr>
          <p:cNvPr id="417" name="Google Shape;417;p8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18" name="Google Shape;418;p8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19" name="Google Shape;419;p8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20" name="Google Shape;420;p8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21"/>
        <p:cNvGrpSpPr/>
        <p:nvPr/>
      </p:nvGrpSpPr>
      <p:grpSpPr>
        <a:xfrm>
          <a:off x="0" y="0"/>
          <a:ext cx="0" cy="0"/>
          <a:chOff x="0" y="0"/>
          <a:chExt cx="0" cy="0"/>
        </a:xfrm>
      </p:grpSpPr>
      <p:pic>
        <p:nvPicPr>
          <p:cNvPr id="422" name="Google Shape;422;p8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23" name="Google Shape;423;p8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424" name="Google Shape;424;p8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25" name="Google Shape;425;p8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26" name="Google Shape;426;p8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427" name="Google Shape;427;p8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428"/>
        <p:cNvGrpSpPr/>
        <p:nvPr/>
      </p:nvGrpSpPr>
      <p:grpSpPr>
        <a:xfrm>
          <a:off x="0" y="0"/>
          <a:ext cx="0" cy="0"/>
          <a:chOff x="0" y="0"/>
          <a:chExt cx="0" cy="0"/>
        </a:xfrm>
      </p:grpSpPr>
      <p:sp>
        <p:nvSpPr>
          <p:cNvPr id="429" name="Google Shape;429;p8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30" name="Google Shape;430;p83"/>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1" name="Google Shape;431;p8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2" name="Google Shape;432;p8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33" name="Google Shape;433;p8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434"/>
        <p:cNvGrpSpPr/>
        <p:nvPr/>
      </p:nvGrpSpPr>
      <p:grpSpPr>
        <a:xfrm>
          <a:off x="0" y="0"/>
          <a:ext cx="0" cy="0"/>
          <a:chOff x="0" y="0"/>
          <a:chExt cx="0" cy="0"/>
        </a:xfrm>
      </p:grpSpPr>
      <p:sp>
        <p:nvSpPr>
          <p:cNvPr id="435" name="Google Shape;435;p84"/>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436" name="Google Shape;436;p84"/>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7" name="Google Shape;437;p84"/>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8" name="Google Shape;438;p84"/>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39" name="Google Shape;439;p84"/>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440" name="Google Shape;440;p8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441"/>
        <p:cNvGrpSpPr/>
        <p:nvPr/>
      </p:nvGrpSpPr>
      <p:grpSpPr>
        <a:xfrm>
          <a:off x="0" y="0"/>
          <a:ext cx="0" cy="0"/>
          <a:chOff x="0" y="0"/>
          <a:chExt cx="0" cy="0"/>
        </a:xfrm>
      </p:grpSpPr>
      <p:sp>
        <p:nvSpPr>
          <p:cNvPr id="442" name="Google Shape;442;p8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43" name="Google Shape;443;p85"/>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4"/>
        <p:cNvGrpSpPr/>
        <p:nvPr/>
      </p:nvGrpSpPr>
      <p:grpSpPr>
        <a:xfrm>
          <a:off x="0" y="0"/>
          <a:ext cx="0" cy="0"/>
          <a:chOff x="0" y="0"/>
          <a:chExt cx="0" cy="0"/>
        </a:xfrm>
      </p:grpSpPr>
      <p:sp>
        <p:nvSpPr>
          <p:cNvPr id="445" name="Google Shape;445;p8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46" name="Google Shape;446;p86"/>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47" name="Google Shape;447;p8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448"/>
        <p:cNvGrpSpPr/>
        <p:nvPr/>
      </p:nvGrpSpPr>
      <p:grpSpPr>
        <a:xfrm>
          <a:off x="0" y="0"/>
          <a:ext cx="0" cy="0"/>
          <a:chOff x="0" y="0"/>
          <a:chExt cx="0" cy="0"/>
        </a:xfrm>
      </p:grpSpPr>
      <p:sp>
        <p:nvSpPr>
          <p:cNvPr id="449" name="Google Shape;449;p87"/>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450" name="Google Shape;450;p87"/>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1" name="Google Shape;451;p8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452"/>
        <p:cNvGrpSpPr/>
        <p:nvPr/>
      </p:nvGrpSpPr>
      <p:grpSpPr>
        <a:xfrm>
          <a:off x="0" y="0"/>
          <a:ext cx="0" cy="0"/>
          <a:chOff x="0" y="0"/>
          <a:chExt cx="0" cy="0"/>
        </a:xfrm>
      </p:grpSpPr>
      <p:sp>
        <p:nvSpPr>
          <p:cNvPr id="453" name="Google Shape;453;p88"/>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4" name="Google Shape;454;p88"/>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455" name="Google Shape;455;p88"/>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456" name="Google Shape;456;p88"/>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7" name="Google Shape;457;p88"/>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8" name="Google Shape;458;p88"/>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459"/>
        <p:cNvGrpSpPr/>
        <p:nvPr/>
      </p:nvGrpSpPr>
      <p:grpSpPr>
        <a:xfrm>
          <a:off x="0" y="0"/>
          <a:ext cx="0" cy="0"/>
          <a:chOff x="0" y="0"/>
          <a:chExt cx="0" cy="0"/>
        </a:xfrm>
      </p:grpSpPr>
      <p:sp>
        <p:nvSpPr>
          <p:cNvPr id="460" name="Google Shape;460;p89"/>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61" name="Google Shape;461;p89"/>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462" name="Google Shape;462;p89"/>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463" name="Google Shape;463;p89">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464" name="Google Shape;464;p89"/>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465"/>
        <p:cNvGrpSpPr/>
        <p:nvPr/>
      </p:nvGrpSpPr>
      <p:grpSpPr>
        <a:xfrm>
          <a:off x="0" y="0"/>
          <a:ext cx="0" cy="0"/>
          <a:chOff x="0" y="0"/>
          <a:chExt cx="0" cy="0"/>
        </a:xfrm>
      </p:grpSpPr>
      <p:sp>
        <p:nvSpPr>
          <p:cNvPr id="466" name="Google Shape;466;p9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55" name="Google Shape;55;p14"/>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6" name="Google Shape;56;p14"/>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42" name="Google Shape;142;p3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43" name="Google Shape;143;p3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3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3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83" name="Google Shape;283;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84" name="Google Shape;284;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5" name="Google Shape;285;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6" name="Google Shape;286;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7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381" name="Google Shape;381;p74"/>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382" name="Google Shape;382;p74"/>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83" name="Google Shape;383;p74"/>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84" name="Google Shape;384;p74"/>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4.xml"/><Relationship Id="rId4" Type="http://schemas.openxmlformats.org/officeDocument/2006/relationships/hyperlink" Target="https://app.mural.co/t/beadvtc7549/m/beadvtc7549/1634137892166/9932267f2db16cc6e8f3c0e0c0be2f281ea5e5a3?sender=uebe47a55b4237413c26d544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5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53.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53.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hyperlink" Target="https://app.mural.co/t/beadvtc7549/m/beadvtc7549/1634137892166/9932267f2db16cc6e8f3c0e0c0be2f281ea5e5a3?sender=uebe47a55b4237413c26d5449" TargetMode="Externa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3" Type="http://schemas.openxmlformats.org/officeDocument/2006/relationships/hyperlink" Target="mailto:yves.meersmans@vlaanderen.be" TargetMode="External"/><Relationship Id="rId7" Type="http://schemas.openxmlformats.org/officeDocument/2006/relationships/hyperlink" Target="https://github.com/Informatievlaanderen/OSLOthema-loongegevens" TargetMode="External"/><Relationship Id="rId2" Type="http://schemas.openxmlformats.org/officeDocument/2006/relationships/notesSlide" Target="../notesSlides/notesSlide76.xml"/><Relationship Id="rId1" Type="http://schemas.openxmlformats.org/officeDocument/2006/relationships/slideLayout" Target="../slideLayouts/slideLayout54.xml"/><Relationship Id="rId6" Type="http://schemas.openxmlformats.org/officeDocument/2006/relationships/image" Target="../media/image45.png"/><Relationship Id="rId5" Type="http://schemas.openxmlformats.org/officeDocument/2006/relationships/hyperlink" Target="mailto:eva.derore@vlaanderen.be" TargetMode="External"/><Relationship Id="rId4" Type="http://schemas.openxmlformats.org/officeDocument/2006/relationships/hyperlink" Target="mailto:laurens.vercauteren@vlaanderen.be"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overheid.vlaanderen.be/opleiding/oslo-loongegevens" TargetMode="External"/><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1.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91"/>
          <p:cNvPicPr preferRelativeResize="0"/>
          <p:nvPr/>
        </p:nvPicPr>
        <p:blipFill rotWithShape="1">
          <a:blip r:embed="rId4">
            <a:alphaModFix/>
          </a:blip>
          <a:srcRect b="-7025"/>
          <a:stretch/>
        </p:blipFill>
        <p:spPr>
          <a:xfrm>
            <a:off x="4026387" y="-240275"/>
            <a:ext cx="5808676" cy="5808676"/>
          </a:xfrm>
          <a:prstGeom prst="rect">
            <a:avLst/>
          </a:prstGeom>
          <a:noFill/>
          <a:ln>
            <a:noFill/>
          </a:ln>
        </p:spPr>
      </p:pic>
      <p:grpSp>
        <p:nvGrpSpPr>
          <p:cNvPr id="472" name="Google Shape;472;p91"/>
          <p:cNvGrpSpPr/>
          <p:nvPr/>
        </p:nvGrpSpPr>
        <p:grpSpPr>
          <a:xfrm>
            <a:off x="-104800" y="-240275"/>
            <a:ext cx="5559015" cy="5427422"/>
            <a:chOff x="0" y="0"/>
            <a:chExt cx="8134350" cy="6858001"/>
          </a:xfrm>
        </p:grpSpPr>
        <p:sp>
          <p:nvSpPr>
            <p:cNvPr id="473" name="Google Shape;473;p9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474" name="Google Shape;474;p91"/>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475" name="Google Shape;475;p91"/>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en" sz="3200">
                <a:solidFill>
                  <a:schemeClr val="dk1"/>
                </a:solidFill>
              </a:rPr>
              <a:t>OSLO Loongegevens</a:t>
            </a:r>
            <a:endParaRPr/>
          </a:p>
        </p:txBody>
      </p:sp>
      <p:sp>
        <p:nvSpPr>
          <p:cNvPr id="476" name="Google Shape;476;p91"/>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477" name="Google Shape;477;p91"/>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Digitaal </a:t>
            </a:r>
            <a:r>
              <a:rPr lang="en" sz="1400" b="0" i="0" u="none" strike="noStrike" cap="none">
                <a:solidFill>
                  <a:srgbClr val="000000"/>
                </a:solidFill>
                <a:latin typeface="Arial"/>
                <a:ea typeface="Arial"/>
                <a:cs typeface="Arial"/>
                <a:sym typeface="Arial"/>
              </a:rPr>
              <a:t>Vlaanderen</a:t>
            </a:r>
            <a:endParaRPr/>
          </a:p>
        </p:txBody>
      </p:sp>
      <p:pic>
        <p:nvPicPr>
          <p:cNvPr id="478" name="Google Shape;478;p91"/>
          <p:cNvPicPr preferRelativeResize="0"/>
          <p:nvPr/>
        </p:nvPicPr>
        <p:blipFill rotWithShape="1">
          <a:blip r:embed="rId5">
            <a:alphaModFix/>
          </a:blip>
          <a:srcRect l="5320"/>
          <a:stretch/>
        </p:blipFill>
        <p:spPr>
          <a:xfrm>
            <a:off x="499135" y="273306"/>
            <a:ext cx="1828550" cy="734475"/>
          </a:xfrm>
          <a:prstGeom prst="rect">
            <a:avLst/>
          </a:prstGeom>
          <a:noFill/>
          <a:ln>
            <a:noFill/>
          </a:ln>
        </p:spPr>
      </p:pic>
      <p:sp>
        <p:nvSpPr>
          <p:cNvPr id="479" name="Google Shape;479;p91"/>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Virtuele thematische werkgroep - Microsoft Teams</a:t>
            </a:r>
            <a:endParaRPr/>
          </a:p>
        </p:txBody>
      </p:sp>
      <p:sp>
        <p:nvSpPr>
          <p:cNvPr id="480" name="Google Shape;480;p91"/>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50" b="1" dirty="0"/>
              <a:t>Welkom! We starten om 9:05.</a:t>
            </a:r>
            <a:br>
              <a:rPr lang="en" sz="1550" b="1" i="0" u="none" strike="noStrike" cap="none" dirty="0">
                <a:solidFill>
                  <a:srgbClr val="000000"/>
                </a:solidFill>
              </a:rPr>
            </a:br>
            <a:endParaRPr sz="1550" b="1" i="0" u="none" strike="noStrike" cap="none" dirty="0">
              <a:solidFill>
                <a:srgbClr val="000000"/>
              </a:solidFill>
            </a:endParaRPr>
          </a:p>
          <a:p>
            <a:pPr marL="0" marR="0" lvl="0" indent="0" algn="l" rtl="0">
              <a:lnSpc>
                <a:spcPct val="100000"/>
              </a:lnSpc>
              <a:spcBef>
                <a:spcPts val="0"/>
              </a:spcBef>
              <a:spcAft>
                <a:spcPts val="0"/>
              </a:spcAft>
              <a:buNone/>
            </a:pPr>
            <a:r>
              <a:rPr lang="en" b="1" dirty="0"/>
              <a:t>Dinsdag 23 november </a:t>
            </a:r>
            <a:r>
              <a:rPr lang="en" sz="1400" b="1" i="0" u="none" strike="noStrike" cap="none" dirty="0">
                <a:solidFill>
                  <a:srgbClr val="000000"/>
                </a:solidFill>
              </a:rPr>
              <a:t>2021</a:t>
            </a:r>
            <a:endParaRPr sz="1200" b="1" i="0" u="none" strike="noStrike" cap="none"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0"/>
          <p:cNvSpPr txBox="1"/>
          <p:nvPr/>
        </p:nvSpPr>
        <p:spPr>
          <a:xfrm>
            <a:off x="628650" y="2738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Feedback RSZ en sociale secretariaten</a:t>
            </a:r>
            <a:endParaRPr sz="3200" b="1"/>
          </a:p>
        </p:txBody>
      </p:sp>
      <p:sp>
        <p:nvSpPr>
          <p:cNvPr id="594" name="Google Shape;594;p100"/>
          <p:cNvSpPr txBox="1"/>
          <p:nvPr/>
        </p:nvSpPr>
        <p:spPr>
          <a:xfrm>
            <a:off x="720463" y="1391900"/>
            <a:ext cx="77127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Toevoegen van het attribuut “</a:t>
            </a:r>
            <a:r>
              <a:rPr lang="en" sz="1200" b="1"/>
              <a:t>Schuldbemiddeling</a:t>
            </a:r>
            <a:r>
              <a:rPr lang="en" sz="1200"/>
              <a:t>” aan Arbeidsloon, met de keuze </a:t>
            </a:r>
            <a:r>
              <a:rPr lang="en" sz="1200" i="1"/>
              <a:t>Ja/Nee/Weet niet</a:t>
            </a:r>
            <a:endParaRPr sz="1200" i="1"/>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Toevoegen van het attribuut “</a:t>
            </a:r>
            <a:r>
              <a:rPr lang="en" sz="1200" b="1"/>
              <a:t>Periodiciteit verloning</a:t>
            </a:r>
            <a:r>
              <a:rPr lang="en" sz="1200"/>
              <a:t>” aan Arbeidsloon (</a:t>
            </a:r>
            <a:r>
              <a:rPr lang="en" sz="1200" i="1"/>
              <a:t>eenmalige </a:t>
            </a:r>
            <a:r>
              <a:rPr lang="en" sz="1200"/>
              <a:t>of </a:t>
            </a:r>
            <a:r>
              <a:rPr lang="en" sz="1200" i="1"/>
              <a:t>periodieke </a:t>
            </a:r>
            <a:r>
              <a:rPr lang="en" sz="1200"/>
              <a:t>verloning)</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Toevoegen onderscheid tussen </a:t>
            </a:r>
            <a:r>
              <a:rPr lang="en" sz="1200" b="1"/>
              <a:t>Nettoloon </a:t>
            </a:r>
            <a:r>
              <a:rPr lang="en" sz="1200"/>
              <a:t>en </a:t>
            </a:r>
            <a:r>
              <a:rPr lang="en" sz="1200" b="1"/>
              <a:t>Netto gestort loon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b="1"/>
          </a:p>
        </p:txBody>
      </p:sp>
      <p:sp>
        <p:nvSpPr>
          <p:cNvPr id="595" name="Google Shape;595;p100"/>
          <p:cNvSpPr txBox="1"/>
          <p:nvPr/>
        </p:nvSpPr>
        <p:spPr>
          <a:xfrm>
            <a:off x="628650" y="932500"/>
            <a:ext cx="28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Proxima Nova"/>
                <a:ea typeface="Proxima Nova"/>
                <a:cs typeface="Proxima Nova"/>
                <a:sym typeface="Proxima Nova"/>
              </a:rPr>
              <a:t>Toevoegingen</a:t>
            </a:r>
            <a:endParaRPr b="1" u="sng">
              <a:latin typeface="Proxima Nova"/>
              <a:ea typeface="Proxima Nova"/>
              <a:cs typeface="Proxima Nova"/>
              <a:sym typeface="Proxima Nova"/>
            </a:endParaRPr>
          </a:p>
        </p:txBody>
      </p:sp>
      <p:sp>
        <p:nvSpPr>
          <p:cNvPr id="596" name="Google Shape;596;p100" descr="Circle Plus&#10;"/>
          <p:cNvSpPr/>
          <p:nvPr/>
        </p:nvSpPr>
        <p:spPr>
          <a:xfrm>
            <a:off x="7721850" y="1616075"/>
            <a:ext cx="407375" cy="369575"/>
          </a:xfrm>
          <a:custGeom>
            <a:avLst/>
            <a:gdLst/>
            <a:ahLst/>
            <a:cxnLst/>
            <a:rect l="l" t="t" r="r" b="b"/>
            <a:pathLst>
              <a:path w="220" h="200" extrusionOk="0">
                <a:moveTo>
                  <a:pt x="116" y="94"/>
                </a:moveTo>
                <a:cubicBezTo>
                  <a:pt x="166" y="94"/>
                  <a:pt x="166" y="94"/>
                  <a:pt x="166" y="94"/>
                </a:cubicBezTo>
                <a:cubicBezTo>
                  <a:pt x="166" y="106"/>
                  <a:pt x="166" y="106"/>
                  <a:pt x="166" y="106"/>
                </a:cubicBezTo>
                <a:cubicBezTo>
                  <a:pt x="116" y="106"/>
                  <a:pt x="116" y="106"/>
                  <a:pt x="116" y="106"/>
                </a:cubicBezTo>
                <a:cubicBezTo>
                  <a:pt x="116" y="156"/>
                  <a:pt x="116" y="156"/>
                  <a:pt x="116" y="156"/>
                </a:cubicBezTo>
                <a:cubicBezTo>
                  <a:pt x="104" y="156"/>
                  <a:pt x="104" y="156"/>
                  <a:pt x="104" y="156"/>
                </a:cubicBezTo>
                <a:cubicBezTo>
                  <a:pt x="104" y="106"/>
                  <a:pt x="104" y="106"/>
                  <a:pt x="104" y="106"/>
                </a:cubicBezTo>
                <a:cubicBezTo>
                  <a:pt x="54" y="106"/>
                  <a:pt x="54" y="106"/>
                  <a:pt x="54" y="106"/>
                </a:cubicBezTo>
                <a:cubicBezTo>
                  <a:pt x="54" y="94"/>
                  <a:pt x="54" y="94"/>
                  <a:pt x="54" y="94"/>
                </a:cubicBezTo>
                <a:cubicBezTo>
                  <a:pt x="104" y="94"/>
                  <a:pt x="104" y="94"/>
                  <a:pt x="104" y="94"/>
                </a:cubicBezTo>
                <a:cubicBezTo>
                  <a:pt x="104" y="44"/>
                  <a:pt x="104" y="44"/>
                  <a:pt x="104" y="44"/>
                </a:cubicBezTo>
                <a:cubicBezTo>
                  <a:pt x="116" y="44"/>
                  <a:pt x="116" y="44"/>
                  <a:pt x="116" y="44"/>
                </a:cubicBezTo>
                <a:lnTo>
                  <a:pt x="116" y="94"/>
                </a:lnTo>
                <a:close/>
                <a:moveTo>
                  <a:pt x="181" y="171"/>
                </a:moveTo>
                <a:cubicBezTo>
                  <a:pt x="161" y="190"/>
                  <a:pt x="136" y="200"/>
                  <a:pt x="110" y="200"/>
                </a:cubicBezTo>
                <a:cubicBezTo>
                  <a:pt x="84" y="200"/>
                  <a:pt x="59" y="190"/>
                  <a:pt x="39" y="171"/>
                </a:cubicBezTo>
                <a:cubicBezTo>
                  <a:pt x="0" y="131"/>
                  <a:pt x="0" y="68"/>
                  <a:pt x="39" y="29"/>
                </a:cubicBezTo>
                <a:cubicBezTo>
                  <a:pt x="59" y="10"/>
                  <a:pt x="84" y="0"/>
                  <a:pt x="110" y="0"/>
                </a:cubicBezTo>
                <a:cubicBezTo>
                  <a:pt x="136" y="0"/>
                  <a:pt x="161" y="10"/>
                  <a:pt x="181" y="29"/>
                </a:cubicBezTo>
                <a:cubicBezTo>
                  <a:pt x="220" y="68"/>
                  <a:pt x="220" y="131"/>
                  <a:pt x="181" y="171"/>
                </a:cubicBezTo>
                <a:close/>
                <a:moveTo>
                  <a:pt x="172" y="38"/>
                </a:moveTo>
                <a:cubicBezTo>
                  <a:pt x="155" y="21"/>
                  <a:pt x="133" y="12"/>
                  <a:pt x="110" y="12"/>
                </a:cubicBezTo>
                <a:cubicBezTo>
                  <a:pt x="87" y="12"/>
                  <a:pt x="65" y="21"/>
                  <a:pt x="48" y="38"/>
                </a:cubicBezTo>
                <a:cubicBezTo>
                  <a:pt x="14" y="72"/>
                  <a:pt x="14" y="128"/>
                  <a:pt x="48" y="162"/>
                </a:cubicBezTo>
                <a:cubicBezTo>
                  <a:pt x="65" y="178"/>
                  <a:pt x="87" y="187"/>
                  <a:pt x="110" y="187"/>
                </a:cubicBezTo>
                <a:cubicBezTo>
                  <a:pt x="133" y="187"/>
                  <a:pt x="155" y="178"/>
                  <a:pt x="172" y="162"/>
                </a:cubicBezTo>
                <a:cubicBezTo>
                  <a:pt x="206" y="128"/>
                  <a:pt x="206" y="72"/>
                  <a:pt x="172" y="3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7" name="Google Shape;597;p100" descr="Circle Plus&#10;"/>
          <p:cNvSpPr/>
          <p:nvPr/>
        </p:nvSpPr>
        <p:spPr>
          <a:xfrm>
            <a:off x="8089175" y="2246038"/>
            <a:ext cx="407375" cy="369575"/>
          </a:xfrm>
          <a:custGeom>
            <a:avLst/>
            <a:gdLst/>
            <a:ahLst/>
            <a:cxnLst/>
            <a:rect l="l" t="t" r="r" b="b"/>
            <a:pathLst>
              <a:path w="220" h="200" extrusionOk="0">
                <a:moveTo>
                  <a:pt x="116" y="94"/>
                </a:moveTo>
                <a:cubicBezTo>
                  <a:pt x="166" y="94"/>
                  <a:pt x="166" y="94"/>
                  <a:pt x="166" y="94"/>
                </a:cubicBezTo>
                <a:cubicBezTo>
                  <a:pt x="166" y="106"/>
                  <a:pt x="166" y="106"/>
                  <a:pt x="166" y="106"/>
                </a:cubicBezTo>
                <a:cubicBezTo>
                  <a:pt x="116" y="106"/>
                  <a:pt x="116" y="106"/>
                  <a:pt x="116" y="106"/>
                </a:cubicBezTo>
                <a:cubicBezTo>
                  <a:pt x="116" y="156"/>
                  <a:pt x="116" y="156"/>
                  <a:pt x="116" y="156"/>
                </a:cubicBezTo>
                <a:cubicBezTo>
                  <a:pt x="104" y="156"/>
                  <a:pt x="104" y="156"/>
                  <a:pt x="104" y="156"/>
                </a:cubicBezTo>
                <a:cubicBezTo>
                  <a:pt x="104" y="106"/>
                  <a:pt x="104" y="106"/>
                  <a:pt x="104" y="106"/>
                </a:cubicBezTo>
                <a:cubicBezTo>
                  <a:pt x="54" y="106"/>
                  <a:pt x="54" y="106"/>
                  <a:pt x="54" y="106"/>
                </a:cubicBezTo>
                <a:cubicBezTo>
                  <a:pt x="54" y="94"/>
                  <a:pt x="54" y="94"/>
                  <a:pt x="54" y="94"/>
                </a:cubicBezTo>
                <a:cubicBezTo>
                  <a:pt x="104" y="94"/>
                  <a:pt x="104" y="94"/>
                  <a:pt x="104" y="94"/>
                </a:cubicBezTo>
                <a:cubicBezTo>
                  <a:pt x="104" y="44"/>
                  <a:pt x="104" y="44"/>
                  <a:pt x="104" y="44"/>
                </a:cubicBezTo>
                <a:cubicBezTo>
                  <a:pt x="116" y="44"/>
                  <a:pt x="116" y="44"/>
                  <a:pt x="116" y="44"/>
                </a:cubicBezTo>
                <a:lnTo>
                  <a:pt x="116" y="94"/>
                </a:lnTo>
                <a:close/>
                <a:moveTo>
                  <a:pt x="181" y="171"/>
                </a:moveTo>
                <a:cubicBezTo>
                  <a:pt x="161" y="190"/>
                  <a:pt x="136" y="200"/>
                  <a:pt x="110" y="200"/>
                </a:cubicBezTo>
                <a:cubicBezTo>
                  <a:pt x="84" y="200"/>
                  <a:pt x="59" y="190"/>
                  <a:pt x="39" y="171"/>
                </a:cubicBezTo>
                <a:cubicBezTo>
                  <a:pt x="0" y="131"/>
                  <a:pt x="0" y="68"/>
                  <a:pt x="39" y="29"/>
                </a:cubicBezTo>
                <a:cubicBezTo>
                  <a:pt x="59" y="10"/>
                  <a:pt x="84" y="0"/>
                  <a:pt x="110" y="0"/>
                </a:cubicBezTo>
                <a:cubicBezTo>
                  <a:pt x="136" y="0"/>
                  <a:pt x="161" y="10"/>
                  <a:pt x="181" y="29"/>
                </a:cubicBezTo>
                <a:cubicBezTo>
                  <a:pt x="220" y="68"/>
                  <a:pt x="220" y="131"/>
                  <a:pt x="181" y="171"/>
                </a:cubicBezTo>
                <a:close/>
                <a:moveTo>
                  <a:pt x="172" y="38"/>
                </a:moveTo>
                <a:cubicBezTo>
                  <a:pt x="155" y="21"/>
                  <a:pt x="133" y="12"/>
                  <a:pt x="110" y="12"/>
                </a:cubicBezTo>
                <a:cubicBezTo>
                  <a:pt x="87" y="12"/>
                  <a:pt x="65" y="21"/>
                  <a:pt x="48" y="38"/>
                </a:cubicBezTo>
                <a:cubicBezTo>
                  <a:pt x="14" y="72"/>
                  <a:pt x="14" y="128"/>
                  <a:pt x="48" y="162"/>
                </a:cubicBezTo>
                <a:cubicBezTo>
                  <a:pt x="65" y="178"/>
                  <a:pt x="87" y="187"/>
                  <a:pt x="110" y="187"/>
                </a:cubicBezTo>
                <a:cubicBezTo>
                  <a:pt x="133" y="187"/>
                  <a:pt x="155" y="178"/>
                  <a:pt x="172" y="162"/>
                </a:cubicBezTo>
                <a:cubicBezTo>
                  <a:pt x="206" y="128"/>
                  <a:pt x="206" y="72"/>
                  <a:pt x="172" y="3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8" name="Google Shape;598;p100" descr="Circle Plus&#10;"/>
          <p:cNvSpPr/>
          <p:nvPr/>
        </p:nvSpPr>
        <p:spPr>
          <a:xfrm>
            <a:off x="5342550" y="2878300"/>
            <a:ext cx="407375" cy="369575"/>
          </a:xfrm>
          <a:custGeom>
            <a:avLst/>
            <a:gdLst/>
            <a:ahLst/>
            <a:cxnLst/>
            <a:rect l="l" t="t" r="r" b="b"/>
            <a:pathLst>
              <a:path w="220" h="200" extrusionOk="0">
                <a:moveTo>
                  <a:pt x="116" y="94"/>
                </a:moveTo>
                <a:cubicBezTo>
                  <a:pt x="166" y="94"/>
                  <a:pt x="166" y="94"/>
                  <a:pt x="166" y="94"/>
                </a:cubicBezTo>
                <a:cubicBezTo>
                  <a:pt x="166" y="106"/>
                  <a:pt x="166" y="106"/>
                  <a:pt x="166" y="106"/>
                </a:cubicBezTo>
                <a:cubicBezTo>
                  <a:pt x="116" y="106"/>
                  <a:pt x="116" y="106"/>
                  <a:pt x="116" y="106"/>
                </a:cubicBezTo>
                <a:cubicBezTo>
                  <a:pt x="116" y="156"/>
                  <a:pt x="116" y="156"/>
                  <a:pt x="116" y="156"/>
                </a:cubicBezTo>
                <a:cubicBezTo>
                  <a:pt x="104" y="156"/>
                  <a:pt x="104" y="156"/>
                  <a:pt x="104" y="156"/>
                </a:cubicBezTo>
                <a:cubicBezTo>
                  <a:pt x="104" y="106"/>
                  <a:pt x="104" y="106"/>
                  <a:pt x="104" y="106"/>
                </a:cubicBezTo>
                <a:cubicBezTo>
                  <a:pt x="54" y="106"/>
                  <a:pt x="54" y="106"/>
                  <a:pt x="54" y="106"/>
                </a:cubicBezTo>
                <a:cubicBezTo>
                  <a:pt x="54" y="94"/>
                  <a:pt x="54" y="94"/>
                  <a:pt x="54" y="94"/>
                </a:cubicBezTo>
                <a:cubicBezTo>
                  <a:pt x="104" y="94"/>
                  <a:pt x="104" y="94"/>
                  <a:pt x="104" y="94"/>
                </a:cubicBezTo>
                <a:cubicBezTo>
                  <a:pt x="104" y="44"/>
                  <a:pt x="104" y="44"/>
                  <a:pt x="104" y="44"/>
                </a:cubicBezTo>
                <a:cubicBezTo>
                  <a:pt x="116" y="44"/>
                  <a:pt x="116" y="44"/>
                  <a:pt x="116" y="44"/>
                </a:cubicBezTo>
                <a:lnTo>
                  <a:pt x="116" y="94"/>
                </a:lnTo>
                <a:close/>
                <a:moveTo>
                  <a:pt x="181" y="171"/>
                </a:moveTo>
                <a:cubicBezTo>
                  <a:pt x="161" y="190"/>
                  <a:pt x="136" y="200"/>
                  <a:pt x="110" y="200"/>
                </a:cubicBezTo>
                <a:cubicBezTo>
                  <a:pt x="84" y="200"/>
                  <a:pt x="59" y="190"/>
                  <a:pt x="39" y="171"/>
                </a:cubicBezTo>
                <a:cubicBezTo>
                  <a:pt x="0" y="131"/>
                  <a:pt x="0" y="68"/>
                  <a:pt x="39" y="29"/>
                </a:cubicBezTo>
                <a:cubicBezTo>
                  <a:pt x="59" y="10"/>
                  <a:pt x="84" y="0"/>
                  <a:pt x="110" y="0"/>
                </a:cubicBezTo>
                <a:cubicBezTo>
                  <a:pt x="136" y="0"/>
                  <a:pt x="161" y="10"/>
                  <a:pt x="181" y="29"/>
                </a:cubicBezTo>
                <a:cubicBezTo>
                  <a:pt x="220" y="68"/>
                  <a:pt x="220" y="131"/>
                  <a:pt x="181" y="171"/>
                </a:cubicBezTo>
                <a:close/>
                <a:moveTo>
                  <a:pt x="172" y="38"/>
                </a:moveTo>
                <a:cubicBezTo>
                  <a:pt x="155" y="21"/>
                  <a:pt x="133" y="12"/>
                  <a:pt x="110" y="12"/>
                </a:cubicBezTo>
                <a:cubicBezTo>
                  <a:pt x="87" y="12"/>
                  <a:pt x="65" y="21"/>
                  <a:pt x="48" y="38"/>
                </a:cubicBezTo>
                <a:cubicBezTo>
                  <a:pt x="14" y="72"/>
                  <a:pt x="14" y="128"/>
                  <a:pt x="48" y="162"/>
                </a:cubicBezTo>
                <a:cubicBezTo>
                  <a:pt x="65" y="178"/>
                  <a:pt x="87" y="187"/>
                  <a:pt x="110" y="187"/>
                </a:cubicBezTo>
                <a:cubicBezTo>
                  <a:pt x="133" y="187"/>
                  <a:pt x="155" y="178"/>
                  <a:pt x="172" y="162"/>
                </a:cubicBezTo>
                <a:cubicBezTo>
                  <a:pt x="206" y="128"/>
                  <a:pt x="206" y="72"/>
                  <a:pt x="172" y="3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1"/>
          <p:cNvSpPr txBox="1"/>
          <p:nvPr/>
        </p:nvSpPr>
        <p:spPr>
          <a:xfrm>
            <a:off x="628650" y="2738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Feedback RSZ en sociale secretariaten</a:t>
            </a:r>
            <a:endParaRPr sz="3200" b="1"/>
          </a:p>
        </p:txBody>
      </p:sp>
      <p:sp>
        <p:nvSpPr>
          <p:cNvPr id="604" name="Google Shape;604;p101"/>
          <p:cNvSpPr txBox="1"/>
          <p:nvPr/>
        </p:nvSpPr>
        <p:spPr>
          <a:xfrm>
            <a:off x="720463" y="1391900"/>
            <a:ext cx="7712700" cy="249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Verplaatsen van het attribuut “</a:t>
            </a:r>
            <a:r>
              <a:rPr lang="en" sz="1200" b="1"/>
              <a:t>Personen fiscaal ten laste</a:t>
            </a:r>
            <a:r>
              <a:rPr lang="en" sz="1200"/>
              <a:t>” van OSLO-Persoon::Persoon naar Arbeidsrelatie</a:t>
            </a:r>
            <a:endParaRPr sz="1200" i="1"/>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Tewerkstellingspercentage wijzigen naar </a:t>
            </a:r>
            <a:r>
              <a:rPr lang="en" sz="1200" b="1"/>
              <a:t>Tewerkstellingsbreuk</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Duurtype wijzigen naar </a:t>
            </a:r>
            <a:r>
              <a:rPr lang="en" sz="1200" b="1"/>
              <a:t>Type overeenkomst</a:t>
            </a:r>
            <a:endParaRPr sz="1200" b="1"/>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Aanstellingstype wijzigen naar </a:t>
            </a:r>
            <a:r>
              <a:rPr lang="en" sz="1200" b="1"/>
              <a:t>Statuut</a:t>
            </a:r>
            <a:endParaRPr sz="1200" b="1"/>
          </a:p>
        </p:txBody>
      </p:sp>
      <p:sp>
        <p:nvSpPr>
          <p:cNvPr id="605" name="Google Shape;605;p101"/>
          <p:cNvSpPr txBox="1"/>
          <p:nvPr/>
        </p:nvSpPr>
        <p:spPr>
          <a:xfrm>
            <a:off x="628650" y="932500"/>
            <a:ext cx="284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Proxima Nova"/>
                <a:ea typeface="Proxima Nova"/>
                <a:cs typeface="Proxima Nova"/>
                <a:sym typeface="Proxima Nova"/>
              </a:rPr>
              <a:t>Wijzigingen</a:t>
            </a:r>
            <a:endParaRPr b="1" u="sng">
              <a:latin typeface="Proxima Nova"/>
              <a:ea typeface="Proxima Nova"/>
              <a:cs typeface="Proxima Nova"/>
              <a:sym typeface="Proxima Nova"/>
            </a:endParaRPr>
          </a:p>
        </p:txBody>
      </p:sp>
      <p:sp>
        <p:nvSpPr>
          <p:cNvPr id="606" name="Google Shape;606;p101" descr="Duplicate&#10;"/>
          <p:cNvSpPr/>
          <p:nvPr/>
        </p:nvSpPr>
        <p:spPr>
          <a:xfrm>
            <a:off x="8268647" y="1606772"/>
            <a:ext cx="369250" cy="369225"/>
          </a:xfrm>
          <a:custGeom>
            <a:avLst/>
            <a:gdLst/>
            <a:ahLst/>
            <a:cxnLst/>
            <a:rect l="l" t="t" r="r" b="b"/>
            <a:pathLst>
              <a:path w="200" h="200" extrusionOk="0">
                <a:moveTo>
                  <a:pt x="187" y="181"/>
                </a:moveTo>
                <a:cubicBezTo>
                  <a:pt x="187" y="185"/>
                  <a:pt x="185" y="188"/>
                  <a:pt x="181" y="188"/>
                </a:cubicBezTo>
                <a:cubicBezTo>
                  <a:pt x="66" y="188"/>
                  <a:pt x="66" y="188"/>
                  <a:pt x="66" y="188"/>
                </a:cubicBezTo>
                <a:cubicBezTo>
                  <a:pt x="62" y="188"/>
                  <a:pt x="59" y="185"/>
                  <a:pt x="59" y="181"/>
                </a:cubicBezTo>
                <a:cubicBezTo>
                  <a:pt x="59" y="153"/>
                  <a:pt x="59" y="153"/>
                  <a:pt x="59" y="153"/>
                </a:cubicBezTo>
                <a:cubicBezTo>
                  <a:pt x="97" y="153"/>
                  <a:pt x="97" y="153"/>
                  <a:pt x="97" y="153"/>
                </a:cubicBezTo>
                <a:cubicBezTo>
                  <a:pt x="80" y="169"/>
                  <a:pt x="80" y="169"/>
                  <a:pt x="80" y="169"/>
                </a:cubicBezTo>
                <a:cubicBezTo>
                  <a:pt x="89" y="178"/>
                  <a:pt x="89" y="178"/>
                  <a:pt x="89" y="178"/>
                </a:cubicBezTo>
                <a:cubicBezTo>
                  <a:pt x="120" y="147"/>
                  <a:pt x="120" y="147"/>
                  <a:pt x="120" y="147"/>
                </a:cubicBezTo>
                <a:cubicBezTo>
                  <a:pt x="89" y="116"/>
                  <a:pt x="89" y="116"/>
                  <a:pt x="89" y="116"/>
                </a:cubicBezTo>
                <a:cubicBezTo>
                  <a:pt x="80" y="125"/>
                  <a:pt x="80" y="125"/>
                  <a:pt x="80" y="125"/>
                </a:cubicBezTo>
                <a:cubicBezTo>
                  <a:pt x="97" y="141"/>
                  <a:pt x="97" y="141"/>
                  <a:pt x="97" y="141"/>
                </a:cubicBezTo>
                <a:cubicBezTo>
                  <a:pt x="59" y="141"/>
                  <a:pt x="59" y="141"/>
                  <a:pt x="59" y="141"/>
                </a:cubicBezTo>
                <a:cubicBezTo>
                  <a:pt x="59" y="60"/>
                  <a:pt x="59" y="60"/>
                  <a:pt x="59" y="60"/>
                </a:cubicBezTo>
                <a:cubicBezTo>
                  <a:pt x="181" y="60"/>
                  <a:pt x="181" y="60"/>
                  <a:pt x="181" y="60"/>
                </a:cubicBezTo>
                <a:cubicBezTo>
                  <a:pt x="185" y="60"/>
                  <a:pt x="187" y="62"/>
                  <a:pt x="187" y="66"/>
                </a:cubicBezTo>
                <a:lnTo>
                  <a:pt x="187" y="181"/>
                </a:lnTo>
                <a:close/>
                <a:moveTo>
                  <a:pt x="19" y="141"/>
                </a:moveTo>
                <a:cubicBezTo>
                  <a:pt x="15" y="141"/>
                  <a:pt x="12" y="138"/>
                  <a:pt x="12" y="135"/>
                </a:cubicBezTo>
                <a:cubicBezTo>
                  <a:pt x="12" y="13"/>
                  <a:pt x="12" y="13"/>
                  <a:pt x="12" y="13"/>
                </a:cubicBezTo>
                <a:cubicBezTo>
                  <a:pt x="134" y="13"/>
                  <a:pt x="134" y="13"/>
                  <a:pt x="134" y="13"/>
                </a:cubicBezTo>
                <a:cubicBezTo>
                  <a:pt x="138" y="13"/>
                  <a:pt x="141" y="15"/>
                  <a:pt x="141" y="19"/>
                </a:cubicBezTo>
                <a:cubicBezTo>
                  <a:pt x="141" y="47"/>
                  <a:pt x="141" y="47"/>
                  <a:pt x="141" y="47"/>
                </a:cubicBezTo>
                <a:cubicBezTo>
                  <a:pt x="47" y="47"/>
                  <a:pt x="47" y="47"/>
                  <a:pt x="47" y="47"/>
                </a:cubicBezTo>
                <a:cubicBezTo>
                  <a:pt x="47" y="141"/>
                  <a:pt x="47" y="141"/>
                  <a:pt x="47" y="141"/>
                </a:cubicBezTo>
                <a:lnTo>
                  <a:pt x="19" y="141"/>
                </a:lnTo>
                <a:close/>
                <a:moveTo>
                  <a:pt x="181" y="47"/>
                </a:moveTo>
                <a:cubicBezTo>
                  <a:pt x="153" y="47"/>
                  <a:pt x="153" y="47"/>
                  <a:pt x="153" y="47"/>
                </a:cubicBezTo>
                <a:cubicBezTo>
                  <a:pt x="153" y="19"/>
                  <a:pt x="153" y="19"/>
                  <a:pt x="153" y="19"/>
                </a:cubicBezTo>
                <a:cubicBezTo>
                  <a:pt x="153" y="9"/>
                  <a:pt x="145" y="0"/>
                  <a:pt x="134" y="0"/>
                </a:cubicBezTo>
                <a:cubicBezTo>
                  <a:pt x="0" y="0"/>
                  <a:pt x="0" y="0"/>
                  <a:pt x="0" y="0"/>
                </a:cubicBezTo>
                <a:cubicBezTo>
                  <a:pt x="0" y="135"/>
                  <a:pt x="0" y="135"/>
                  <a:pt x="0" y="135"/>
                </a:cubicBezTo>
                <a:cubicBezTo>
                  <a:pt x="0" y="145"/>
                  <a:pt x="8" y="153"/>
                  <a:pt x="19" y="153"/>
                </a:cubicBezTo>
                <a:cubicBezTo>
                  <a:pt x="47" y="153"/>
                  <a:pt x="47" y="153"/>
                  <a:pt x="47" y="153"/>
                </a:cubicBezTo>
                <a:cubicBezTo>
                  <a:pt x="47" y="181"/>
                  <a:pt x="47" y="181"/>
                  <a:pt x="47" y="181"/>
                </a:cubicBezTo>
                <a:cubicBezTo>
                  <a:pt x="47" y="192"/>
                  <a:pt x="55" y="200"/>
                  <a:pt x="66" y="200"/>
                </a:cubicBezTo>
                <a:cubicBezTo>
                  <a:pt x="181" y="200"/>
                  <a:pt x="181" y="200"/>
                  <a:pt x="181" y="200"/>
                </a:cubicBezTo>
                <a:cubicBezTo>
                  <a:pt x="192" y="200"/>
                  <a:pt x="200" y="192"/>
                  <a:pt x="200" y="181"/>
                </a:cubicBezTo>
                <a:cubicBezTo>
                  <a:pt x="200" y="66"/>
                  <a:pt x="200" y="66"/>
                  <a:pt x="200" y="66"/>
                </a:cubicBezTo>
                <a:cubicBezTo>
                  <a:pt x="200" y="55"/>
                  <a:pt x="192" y="47"/>
                  <a:pt x="181" y="4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7" name="Google Shape;607;p101" descr="Refresh&#10;"/>
          <p:cNvSpPr/>
          <p:nvPr/>
        </p:nvSpPr>
        <p:spPr>
          <a:xfrm>
            <a:off x="5315000" y="2268112"/>
            <a:ext cx="369250" cy="303640"/>
          </a:xfrm>
          <a:custGeom>
            <a:avLst/>
            <a:gdLst/>
            <a:ahLst/>
            <a:cxnLst/>
            <a:rect l="l" t="t" r="r" b="b"/>
            <a:pathLst>
              <a:path w="201" h="165" extrusionOk="0">
                <a:moveTo>
                  <a:pt x="39" y="38"/>
                </a:moveTo>
                <a:cubicBezTo>
                  <a:pt x="36" y="41"/>
                  <a:pt x="36" y="41"/>
                  <a:pt x="36" y="41"/>
                </a:cubicBezTo>
                <a:cubicBezTo>
                  <a:pt x="36" y="83"/>
                  <a:pt x="36" y="83"/>
                  <a:pt x="36" y="83"/>
                </a:cubicBezTo>
                <a:cubicBezTo>
                  <a:pt x="36" y="128"/>
                  <a:pt x="73" y="165"/>
                  <a:pt x="118" y="165"/>
                </a:cubicBezTo>
                <a:cubicBezTo>
                  <a:pt x="164" y="165"/>
                  <a:pt x="201" y="128"/>
                  <a:pt x="201" y="83"/>
                </a:cubicBezTo>
                <a:cubicBezTo>
                  <a:pt x="201" y="37"/>
                  <a:pt x="164" y="0"/>
                  <a:pt x="118" y="0"/>
                </a:cubicBezTo>
                <a:cubicBezTo>
                  <a:pt x="118" y="13"/>
                  <a:pt x="118" y="13"/>
                  <a:pt x="118" y="13"/>
                </a:cubicBezTo>
                <a:cubicBezTo>
                  <a:pt x="157" y="13"/>
                  <a:pt x="188" y="44"/>
                  <a:pt x="188" y="83"/>
                </a:cubicBezTo>
                <a:cubicBezTo>
                  <a:pt x="188" y="121"/>
                  <a:pt x="157" y="153"/>
                  <a:pt x="118" y="153"/>
                </a:cubicBezTo>
                <a:cubicBezTo>
                  <a:pt x="80" y="153"/>
                  <a:pt x="48" y="121"/>
                  <a:pt x="48" y="83"/>
                </a:cubicBezTo>
                <a:cubicBezTo>
                  <a:pt x="48" y="41"/>
                  <a:pt x="48" y="41"/>
                  <a:pt x="48" y="41"/>
                </a:cubicBezTo>
                <a:cubicBezTo>
                  <a:pt x="45" y="38"/>
                  <a:pt x="45" y="38"/>
                  <a:pt x="45" y="38"/>
                </a:cubicBezTo>
                <a:cubicBezTo>
                  <a:pt x="48" y="41"/>
                  <a:pt x="48" y="41"/>
                  <a:pt x="48" y="41"/>
                </a:cubicBezTo>
                <a:cubicBezTo>
                  <a:pt x="48" y="34"/>
                  <a:pt x="48" y="34"/>
                  <a:pt x="48" y="34"/>
                </a:cubicBezTo>
                <a:cubicBezTo>
                  <a:pt x="36" y="34"/>
                  <a:pt x="36" y="34"/>
                  <a:pt x="36" y="34"/>
                </a:cubicBezTo>
                <a:cubicBezTo>
                  <a:pt x="36" y="41"/>
                  <a:pt x="36" y="41"/>
                  <a:pt x="36" y="41"/>
                </a:cubicBezTo>
                <a:lnTo>
                  <a:pt x="39" y="38"/>
                </a:lnTo>
                <a:close/>
                <a:moveTo>
                  <a:pt x="48" y="34"/>
                </a:moveTo>
                <a:cubicBezTo>
                  <a:pt x="48" y="41"/>
                  <a:pt x="48" y="41"/>
                  <a:pt x="48" y="41"/>
                </a:cubicBezTo>
                <a:cubicBezTo>
                  <a:pt x="73" y="66"/>
                  <a:pt x="73" y="66"/>
                  <a:pt x="73" y="66"/>
                </a:cubicBezTo>
                <a:cubicBezTo>
                  <a:pt x="74" y="67"/>
                  <a:pt x="76" y="67"/>
                  <a:pt x="77" y="67"/>
                </a:cubicBezTo>
                <a:cubicBezTo>
                  <a:pt x="79" y="67"/>
                  <a:pt x="81" y="67"/>
                  <a:pt x="82" y="66"/>
                </a:cubicBezTo>
                <a:cubicBezTo>
                  <a:pt x="84" y="63"/>
                  <a:pt x="84" y="59"/>
                  <a:pt x="82" y="57"/>
                </a:cubicBezTo>
                <a:cubicBezTo>
                  <a:pt x="42" y="17"/>
                  <a:pt x="42" y="17"/>
                  <a:pt x="42" y="17"/>
                </a:cubicBezTo>
                <a:cubicBezTo>
                  <a:pt x="2" y="57"/>
                  <a:pt x="2" y="57"/>
                  <a:pt x="2" y="57"/>
                </a:cubicBezTo>
                <a:cubicBezTo>
                  <a:pt x="0" y="59"/>
                  <a:pt x="0" y="63"/>
                  <a:pt x="2" y="66"/>
                </a:cubicBezTo>
                <a:cubicBezTo>
                  <a:pt x="5" y="68"/>
                  <a:pt x="9" y="68"/>
                  <a:pt x="11" y="66"/>
                </a:cubicBezTo>
                <a:cubicBezTo>
                  <a:pt x="36" y="41"/>
                  <a:pt x="36" y="41"/>
                  <a:pt x="36" y="41"/>
                </a:cubicBezTo>
                <a:cubicBezTo>
                  <a:pt x="36" y="34"/>
                  <a:pt x="36" y="34"/>
                  <a:pt x="36" y="34"/>
                </a:cubicBezTo>
                <a:lnTo>
                  <a:pt x="48" y="3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8" name="Google Shape;608;p101" descr="Refresh&#10;"/>
          <p:cNvSpPr/>
          <p:nvPr/>
        </p:nvSpPr>
        <p:spPr>
          <a:xfrm>
            <a:off x="3994650" y="2894137"/>
            <a:ext cx="369250" cy="303640"/>
          </a:xfrm>
          <a:custGeom>
            <a:avLst/>
            <a:gdLst/>
            <a:ahLst/>
            <a:cxnLst/>
            <a:rect l="l" t="t" r="r" b="b"/>
            <a:pathLst>
              <a:path w="201" h="165" extrusionOk="0">
                <a:moveTo>
                  <a:pt x="39" y="38"/>
                </a:moveTo>
                <a:cubicBezTo>
                  <a:pt x="36" y="41"/>
                  <a:pt x="36" y="41"/>
                  <a:pt x="36" y="41"/>
                </a:cubicBezTo>
                <a:cubicBezTo>
                  <a:pt x="36" y="83"/>
                  <a:pt x="36" y="83"/>
                  <a:pt x="36" y="83"/>
                </a:cubicBezTo>
                <a:cubicBezTo>
                  <a:pt x="36" y="128"/>
                  <a:pt x="73" y="165"/>
                  <a:pt x="118" y="165"/>
                </a:cubicBezTo>
                <a:cubicBezTo>
                  <a:pt x="164" y="165"/>
                  <a:pt x="201" y="128"/>
                  <a:pt x="201" y="83"/>
                </a:cubicBezTo>
                <a:cubicBezTo>
                  <a:pt x="201" y="37"/>
                  <a:pt x="164" y="0"/>
                  <a:pt x="118" y="0"/>
                </a:cubicBezTo>
                <a:cubicBezTo>
                  <a:pt x="118" y="13"/>
                  <a:pt x="118" y="13"/>
                  <a:pt x="118" y="13"/>
                </a:cubicBezTo>
                <a:cubicBezTo>
                  <a:pt x="157" y="13"/>
                  <a:pt x="188" y="44"/>
                  <a:pt x="188" y="83"/>
                </a:cubicBezTo>
                <a:cubicBezTo>
                  <a:pt x="188" y="121"/>
                  <a:pt x="157" y="153"/>
                  <a:pt x="118" y="153"/>
                </a:cubicBezTo>
                <a:cubicBezTo>
                  <a:pt x="80" y="153"/>
                  <a:pt x="48" y="121"/>
                  <a:pt x="48" y="83"/>
                </a:cubicBezTo>
                <a:cubicBezTo>
                  <a:pt x="48" y="41"/>
                  <a:pt x="48" y="41"/>
                  <a:pt x="48" y="41"/>
                </a:cubicBezTo>
                <a:cubicBezTo>
                  <a:pt x="45" y="38"/>
                  <a:pt x="45" y="38"/>
                  <a:pt x="45" y="38"/>
                </a:cubicBezTo>
                <a:cubicBezTo>
                  <a:pt x="48" y="41"/>
                  <a:pt x="48" y="41"/>
                  <a:pt x="48" y="41"/>
                </a:cubicBezTo>
                <a:cubicBezTo>
                  <a:pt x="48" y="34"/>
                  <a:pt x="48" y="34"/>
                  <a:pt x="48" y="34"/>
                </a:cubicBezTo>
                <a:cubicBezTo>
                  <a:pt x="36" y="34"/>
                  <a:pt x="36" y="34"/>
                  <a:pt x="36" y="34"/>
                </a:cubicBezTo>
                <a:cubicBezTo>
                  <a:pt x="36" y="41"/>
                  <a:pt x="36" y="41"/>
                  <a:pt x="36" y="41"/>
                </a:cubicBezTo>
                <a:lnTo>
                  <a:pt x="39" y="38"/>
                </a:lnTo>
                <a:close/>
                <a:moveTo>
                  <a:pt x="48" y="34"/>
                </a:moveTo>
                <a:cubicBezTo>
                  <a:pt x="48" y="41"/>
                  <a:pt x="48" y="41"/>
                  <a:pt x="48" y="41"/>
                </a:cubicBezTo>
                <a:cubicBezTo>
                  <a:pt x="73" y="66"/>
                  <a:pt x="73" y="66"/>
                  <a:pt x="73" y="66"/>
                </a:cubicBezTo>
                <a:cubicBezTo>
                  <a:pt x="74" y="67"/>
                  <a:pt x="76" y="67"/>
                  <a:pt x="77" y="67"/>
                </a:cubicBezTo>
                <a:cubicBezTo>
                  <a:pt x="79" y="67"/>
                  <a:pt x="81" y="67"/>
                  <a:pt x="82" y="66"/>
                </a:cubicBezTo>
                <a:cubicBezTo>
                  <a:pt x="84" y="63"/>
                  <a:pt x="84" y="59"/>
                  <a:pt x="82" y="57"/>
                </a:cubicBezTo>
                <a:cubicBezTo>
                  <a:pt x="42" y="17"/>
                  <a:pt x="42" y="17"/>
                  <a:pt x="42" y="17"/>
                </a:cubicBezTo>
                <a:cubicBezTo>
                  <a:pt x="2" y="57"/>
                  <a:pt x="2" y="57"/>
                  <a:pt x="2" y="57"/>
                </a:cubicBezTo>
                <a:cubicBezTo>
                  <a:pt x="0" y="59"/>
                  <a:pt x="0" y="63"/>
                  <a:pt x="2" y="66"/>
                </a:cubicBezTo>
                <a:cubicBezTo>
                  <a:pt x="5" y="68"/>
                  <a:pt x="9" y="68"/>
                  <a:pt x="11" y="66"/>
                </a:cubicBezTo>
                <a:cubicBezTo>
                  <a:pt x="36" y="41"/>
                  <a:pt x="36" y="41"/>
                  <a:pt x="36" y="41"/>
                </a:cubicBezTo>
                <a:cubicBezTo>
                  <a:pt x="36" y="34"/>
                  <a:pt x="36" y="34"/>
                  <a:pt x="36" y="34"/>
                </a:cubicBezTo>
                <a:lnTo>
                  <a:pt x="48" y="3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9" name="Google Shape;609;p101" descr="Refresh&#10;"/>
          <p:cNvSpPr/>
          <p:nvPr/>
        </p:nvSpPr>
        <p:spPr>
          <a:xfrm>
            <a:off x="3625400" y="3527612"/>
            <a:ext cx="369250" cy="303640"/>
          </a:xfrm>
          <a:custGeom>
            <a:avLst/>
            <a:gdLst/>
            <a:ahLst/>
            <a:cxnLst/>
            <a:rect l="l" t="t" r="r" b="b"/>
            <a:pathLst>
              <a:path w="201" h="165" extrusionOk="0">
                <a:moveTo>
                  <a:pt x="39" y="38"/>
                </a:moveTo>
                <a:cubicBezTo>
                  <a:pt x="36" y="41"/>
                  <a:pt x="36" y="41"/>
                  <a:pt x="36" y="41"/>
                </a:cubicBezTo>
                <a:cubicBezTo>
                  <a:pt x="36" y="83"/>
                  <a:pt x="36" y="83"/>
                  <a:pt x="36" y="83"/>
                </a:cubicBezTo>
                <a:cubicBezTo>
                  <a:pt x="36" y="128"/>
                  <a:pt x="73" y="165"/>
                  <a:pt x="118" y="165"/>
                </a:cubicBezTo>
                <a:cubicBezTo>
                  <a:pt x="164" y="165"/>
                  <a:pt x="201" y="128"/>
                  <a:pt x="201" y="83"/>
                </a:cubicBezTo>
                <a:cubicBezTo>
                  <a:pt x="201" y="37"/>
                  <a:pt x="164" y="0"/>
                  <a:pt x="118" y="0"/>
                </a:cubicBezTo>
                <a:cubicBezTo>
                  <a:pt x="118" y="13"/>
                  <a:pt x="118" y="13"/>
                  <a:pt x="118" y="13"/>
                </a:cubicBezTo>
                <a:cubicBezTo>
                  <a:pt x="157" y="13"/>
                  <a:pt x="188" y="44"/>
                  <a:pt x="188" y="83"/>
                </a:cubicBezTo>
                <a:cubicBezTo>
                  <a:pt x="188" y="121"/>
                  <a:pt x="157" y="153"/>
                  <a:pt x="118" y="153"/>
                </a:cubicBezTo>
                <a:cubicBezTo>
                  <a:pt x="80" y="153"/>
                  <a:pt x="48" y="121"/>
                  <a:pt x="48" y="83"/>
                </a:cubicBezTo>
                <a:cubicBezTo>
                  <a:pt x="48" y="41"/>
                  <a:pt x="48" y="41"/>
                  <a:pt x="48" y="41"/>
                </a:cubicBezTo>
                <a:cubicBezTo>
                  <a:pt x="45" y="38"/>
                  <a:pt x="45" y="38"/>
                  <a:pt x="45" y="38"/>
                </a:cubicBezTo>
                <a:cubicBezTo>
                  <a:pt x="48" y="41"/>
                  <a:pt x="48" y="41"/>
                  <a:pt x="48" y="41"/>
                </a:cubicBezTo>
                <a:cubicBezTo>
                  <a:pt x="48" y="34"/>
                  <a:pt x="48" y="34"/>
                  <a:pt x="48" y="34"/>
                </a:cubicBezTo>
                <a:cubicBezTo>
                  <a:pt x="36" y="34"/>
                  <a:pt x="36" y="34"/>
                  <a:pt x="36" y="34"/>
                </a:cubicBezTo>
                <a:cubicBezTo>
                  <a:pt x="36" y="41"/>
                  <a:pt x="36" y="41"/>
                  <a:pt x="36" y="41"/>
                </a:cubicBezTo>
                <a:lnTo>
                  <a:pt x="39" y="38"/>
                </a:lnTo>
                <a:close/>
                <a:moveTo>
                  <a:pt x="48" y="34"/>
                </a:moveTo>
                <a:cubicBezTo>
                  <a:pt x="48" y="41"/>
                  <a:pt x="48" y="41"/>
                  <a:pt x="48" y="41"/>
                </a:cubicBezTo>
                <a:cubicBezTo>
                  <a:pt x="73" y="66"/>
                  <a:pt x="73" y="66"/>
                  <a:pt x="73" y="66"/>
                </a:cubicBezTo>
                <a:cubicBezTo>
                  <a:pt x="74" y="67"/>
                  <a:pt x="76" y="67"/>
                  <a:pt x="77" y="67"/>
                </a:cubicBezTo>
                <a:cubicBezTo>
                  <a:pt x="79" y="67"/>
                  <a:pt x="81" y="67"/>
                  <a:pt x="82" y="66"/>
                </a:cubicBezTo>
                <a:cubicBezTo>
                  <a:pt x="84" y="63"/>
                  <a:pt x="84" y="59"/>
                  <a:pt x="82" y="57"/>
                </a:cubicBezTo>
                <a:cubicBezTo>
                  <a:pt x="42" y="17"/>
                  <a:pt x="42" y="17"/>
                  <a:pt x="42" y="17"/>
                </a:cubicBezTo>
                <a:cubicBezTo>
                  <a:pt x="2" y="57"/>
                  <a:pt x="2" y="57"/>
                  <a:pt x="2" y="57"/>
                </a:cubicBezTo>
                <a:cubicBezTo>
                  <a:pt x="0" y="59"/>
                  <a:pt x="0" y="63"/>
                  <a:pt x="2" y="66"/>
                </a:cubicBezTo>
                <a:cubicBezTo>
                  <a:pt x="5" y="68"/>
                  <a:pt x="9" y="68"/>
                  <a:pt x="11" y="66"/>
                </a:cubicBezTo>
                <a:cubicBezTo>
                  <a:pt x="36" y="41"/>
                  <a:pt x="36" y="41"/>
                  <a:pt x="36" y="41"/>
                </a:cubicBezTo>
                <a:cubicBezTo>
                  <a:pt x="36" y="34"/>
                  <a:pt x="36" y="34"/>
                  <a:pt x="36" y="34"/>
                </a:cubicBezTo>
                <a:lnTo>
                  <a:pt x="48" y="3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Hoe ziet de planning eruit?</a:t>
            </a:r>
            <a:endParaRPr sz="3200" b="1"/>
          </a:p>
          <a:p>
            <a:pPr marL="0" marR="0" lvl="0" indent="0" algn="l" rtl="0">
              <a:lnSpc>
                <a:spcPct val="100000"/>
              </a:lnSpc>
              <a:spcBef>
                <a:spcPts val="0"/>
              </a:spcBef>
              <a:spcAft>
                <a:spcPts val="0"/>
              </a:spcAft>
              <a:buNone/>
            </a:pPr>
            <a:r>
              <a:rPr lang="en" sz="2500" b="1" i="1">
                <a:solidFill>
                  <a:schemeClr val="dk1"/>
                </a:solidFill>
              </a:rPr>
              <a:t>OSLO-traject</a:t>
            </a:r>
            <a:endParaRPr sz="2500" b="1" i="1">
              <a:solidFill>
                <a:schemeClr val="dk1"/>
              </a:solidFill>
            </a:endParaRPr>
          </a:p>
        </p:txBody>
      </p:sp>
      <p:sp>
        <p:nvSpPr>
          <p:cNvPr id="615" name="Google Shape;615;p102"/>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6" name="Google Shape;616;p102"/>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en" sz="1300"/>
              <a:t>Start: 16/09/2021</a:t>
            </a:r>
            <a:endParaRPr sz="1300"/>
          </a:p>
          <a:p>
            <a:pPr marL="457200" lvl="0" indent="-311150" algn="l" rtl="0">
              <a:lnSpc>
                <a:spcPct val="115000"/>
              </a:lnSpc>
              <a:spcBef>
                <a:spcPts val="0"/>
              </a:spcBef>
              <a:spcAft>
                <a:spcPts val="0"/>
              </a:spcAft>
              <a:buSzPts val="1300"/>
              <a:buChar char="●"/>
            </a:pPr>
            <a:r>
              <a:rPr lang="en" sz="1300"/>
              <a:t>Duur: +/- 4 maanden</a:t>
            </a:r>
            <a:endParaRPr sz="1300"/>
          </a:p>
        </p:txBody>
      </p:sp>
      <p:grpSp>
        <p:nvGrpSpPr>
          <p:cNvPr id="617" name="Google Shape;617;p102"/>
          <p:cNvGrpSpPr/>
          <p:nvPr/>
        </p:nvGrpSpPr>
        <p:grpSpPr>
          <a:xfrm>
            <a:off x="7668772" y="2295491"/>
            <a:ext cx="1474927" cy="1530490"/>
            <a:chOff x="3048000" y="2295578"/>
            <a:chExt cx="1524000" cy="2847953"/>
          </a:xfrm>
        </p:grpSpPr>
        <p:grpSp>
          <p:nvGrpSpPr>
            <p:cNvPr id="618" name="Google Shape;618;p102"/>
            <p:cNvGrpSpPr/>
            <p:nvPr/>
          </p:nvGrpSpPr>
          <p:grpSpPr>
            <a:xfrm>
              <a:off x="3048000" y="2295578"/>
              <a:ext cx="1524000" cy="2847953"/>
              <a:chOff x="0" y="2295575"/>
              <a:chExt cx="1524000" cy="2837455"/>
            </a:xfrm>
          </p:grpSpPr>
          <p:sp>
            <p:nvSpPr>
              <p:cNvPr id="619" name="Google Shape;619;p102"/>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2"/>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Start publieke review periode</a:t>
              </a:r>
              <a:endParaRPr sz="1100" b="1">
                <a:solidFill>
                  <a:srgbClr val="5E5E5E"/>
                </a:solidFill>
                <a:latin typeface="Roboto"/>
                <a:ea typeface="Roboto"/>
                <a:cs typeface="Roboto"/>
                <a:sym typeface="Roboto"/>
              </a:endParaRPr>
            </a:p>
          </p:txBody>
        </p:sp>
        <p:sp>
          <p:nvSpPr>
            <p:cNvPr id="622" name="Google Shape;622;p102"/>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Start 2022</a:t>
              </a:r>
              <a:endParaRPr sz="1000">
                <a:solidFill>
                  <a:srgbClr val="5E5E5E"/>
                </a:solidFill>
                <a:latin typeface="Roboto"/>
                <a:ea typeface="Roboto"/>
                <a:cs typeface="Roboto"/>
                <a:sym typeface="Roboto"/>
              </a:endParaRPr>
            </a:p>
          </p:txBody>
        </p:sp>
      </p:grpSp>
      <p:grpSp>
        <p:nvGrpSpPr>
          <p:cNvPr id="623" name="Google Shape;623;p102"/>
          <p:cNvGrpSpPr/>
          <p:nvPr/>
        </p:nvGrpSpPr>
        <p:grpSpPr>
          <a:xfrm>
            <a:off x="6193871" y="2295490"/>
            <a:ext cx="1474927" cy="1530492"/>
            <a:chOff x="3048000" y="2295575"/>
            <a:chExt cx="1524000" cy="2847956"/>
          </a:xfrm>
        </p:grpSpPr>
        <p:grpSp>
          <p:nvGrpSpPr>
            <p:cNvPr id="624" name="Google Shape;624;p102"/>
            <p:cNvGrpSpPr/>
            <p:nvPr/>
          </p:nvGrpSpPr>
          <p:grpSpPr>
            <a:xfrm>
              <a:off x="3048000" y="2295578"/>
              <a:ext cx="1524000" cy="2847953"/>
              <a:chOff x="0" y="2295575"/>
              <a:chExt cx="1524000" cy="2837455"/>
            </a:xfrm>
          </p:grpSpPr>
          <p:sp>
            <p:nvSpPr>
              <p:cNvPr id="625" name="Google Shape;625;p102"/>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2"/>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7" name="Google Shape;627;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28" name="Google Shape;628;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Thematische werkgroep 4</a:t>
              </a:r>
              <a:endParaRPr sz="1100" b="1">
                <a:solidFill>
                  <a:srgbClr val="5E5E5E"/>
                </a:solidFill>
                <a:latin typeface="Roboto"/>
                <a:ea typeface="Roboto"/>
                <a:cs typeface="Roboto"/>
                <a:sym typeface="Roboto"/>
              </a:endParaRPr>
            </a:p>
          </p:txBody>
        </p:sp>
        <p:sp>
          <p:nvSpPr>
            <p:cNvPr id="629" name="Google Shape;629;p102"/>
            <p:cNvSpPr txBox="1"/>
            <p:nvPr/>
          </p:nvSpPr>
          <p:spPr>
            <a:xfrm>
              <a:off x="3224536" y="2299316"/>
              <a:ext cx="1070400" cy="33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21 december</a:t>
              </a:r>
              <a:endParaRPr sz="1000">
                <a:solidFill>
                  <a:srgbClr val="5E5E5E"/>
                </a:solidFill>
                <a:latin typeface="Roboto"/>
                <a:ea typeface="Roboto"/>
                <a:cs typeface="Roboto"/>
                <a:sym typeface="Roboto"/>
              </a:endParaRPr>
            </a:p>
          </p:txBody>
        </p:sp>
      </p:grpSp>
      <p:grpSp>
        <p:nvGrpSpPr>
          <p:cNvPr id="630" name="Google Shape;630;p102"/>
          <p:cNvGrpSpPr/>
          <p:nvPr/>
        </p:nvGrpSpPr>
        <p:grpSpPr>
          <a:xfrm>
            <a:off x="3244070" y="2295490"/>
            <a:ext cx="1474927" cy="1530492"/>
            <a:chOff x="3048000" y="2295575"/>
            <a:chExt cx="1524000" cy="2847956"/>
          </a:xfrm>
        </p:grpSpPr>
        <p:grpSp>
          <p:nvGrpSpPr>
            <p:cNvPr id="631" name="Google Shape;631;p102"/>
            <p:cNvGrpSpPr/>
            <p:nvPr/>
          </p:nvGrpSpPr>
          <p:grpSpPr>
            <a:xfrm>
              <a:off x="3048000" y="2295578"/>
              <a:ext cx="1524000" cy="2847953"/>
              <a:chOff x="0" y="2295575"/>
              <a:chExt cx="1524000" cy="2837455"/>
            </a:xfrm>
          </p:grpSpPr>
          <p:sp>
            <p:nvSpPr>
              <p:cNvPr id="632" name="Google Shape;632;p102"/>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33" name="Google Shape;633;p102"/>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4" name="Google Shape;634;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35" name="Google Shape;635;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Thematische werkgroep 2</a:t>
              </a:r>
              <a:endParaRPr sz="1100" b="1">
                <a:solidFill>
                  <a:schemeClr val="lt1"/>
                </a:solidFill>
                <a:latin typeface="Roboto"/>
                <a:ea typeface="Roboto"/>
                <a:cs typeface="Roboto"/>
                <a:sym typeface="Roboto"/>
              </a:endParaRPr>
            </a:p>
          </p:txBody>
        </p:sp>
        <p:sp>
          <p:nvSpPr>
            <p:cNvPr id="636" name="Google Shape;636;p102"/>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26 oktober</a:t>
              </a:r>
              <a:endParaRPr sz="1000">
                <a:solidFill>
                  <a:srgbClr val="1B786E"/>
                </a:solidFill>
                <a:latin typeface="Roboto"/>
                <a:ea typeface="Roboto"/>
                <a:cs typeface="Roboto"/>
                <a:sym typeface="Roboto"/>
              </a:endParaRPr>
            </a:p>
          </p:txBody>
        </p:sp>
      </p:grpSp>
      <p:grpSp>
        <p:nvGrpSpPr>
          <p:cNvPr id="637" name="Google Shape;637;p102"/>
          <p:cNvGrpSpPr/>
          <p:nvPr/>
        </p:nvGrpSpPr>
        <p:grpSpPr>
          <a:xfrm>
            <a:off x="1769091" y="2295493"/>
            <a:ext cx="1474877" cy="1530488"/>
            <a:chOff x="1515975" y="2295580"/>
            <a:chExt cx="1525524" cy="2847950"/>
          </a:xfrm>
        </p:grpSpPr>
        <p:sp>
          <p:nvSpPr>
            <p:cNvPr id="638" name="Google Shape;638;p102"/>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2"/>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2"/>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Introductie en Thematische werkgroep 1</a:t>
              </a:r>
              <a:endParaRPr sz="1100" b="1">
                <a:solidFill>
                  <a:srgbClr val="FFFFFF"/>
                </a:solidFill>
                <a:latin typeface="Roboto"/>
                <a:ea typeface="Roboto"/>
                <a:cs typeface="Roboto"/>
                <a:sym typeface="Roboto"/>
              </a:endParaRPr>
            </a:p>
          </p:txBody>
        </p:sp>
        <p:sp>
          <p:nvSpPr>
            <p:cNvPr id="641" name="Google Shape;641;p102"/>
            <p:cNvSpPr txBox="1"/>
            <p:nvPr/>
          </p:nvSpPr>
          <p:spPr>
            <a:xfrm>
              <a:off x="1692701" y="2299314"/>
              <a:ext cx="11166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30 september</a:t>
              </a:r>
              <a:endParaRPr sz="1000">
                <a:solidFill>
                  <a:srgbClr val="1B786E"/>
                </a:solidFill>
                <a:latin typeface="Roboto"/>
                <a:ea typeface="Roboto"/>
                <a:cs typeface="Roboto"/>
                <a:sym typeface="Roboto"/>
              </a:endParaRPr>
            </a:p>
          </p:txBody>
        </p:sp>
        <p:cxnSp>
          <p:nvCxnSpPr>
            <p:cNvPr id="642" name="Google Shape;642;p102"/>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43" name="Google Shape;643;p102"/>
          <p:cNvGrpSpPr/>
          <p:nvPr/>
        </p:nvGrpSpPr>
        <p:grpSpPr>
          <a:xfrm>
            <a:off x="303400" y="2295493"/>
            <a:ext cx="1474877" cy="1530488"/>
            <a:chOff x="1515975" y="2295580"/>
            <a:chExt cx="1525524" cy="2847950"/>
          </a:xfrm>
        </p:grpSpPr>
        <p:sp>
          <p:nvSpPr>
            <p:cNvPr id="644" name="Google Shape;644;p102"/>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2"/>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2"/>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47" name="Google Shape;647;p102"/>
            <p:cNvSpPr txBox="1"/>
            <p:nvPr/>
          </p:nvSpPr>
          <p:spPr>
            <a:xfrm>
              <a:off x="1692689" y="2299314"/>
              <a:ext cx="11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648" name="Google Shape;648;p102"/>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649" name="Google Shape;649;p102"/>
          <p:cNvSpPr/>
          <p:nvPr/>
        </p:nvSpPr>
        <p:spPr>
          <a:xfrm>
            <a:off x="5131238" y="3874400"/>
            <a:ext cx="650400" cy="809700"/>
          </a:xfrm>
          <a:prstGeom prst="upArrow">
            <a:avLst>
              <a:gd name="adj1" fmla="val 50000"/>
              <a:gd name="adj2" fmla="val 50000"/>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2"/>
          <p:cNvSpPr txBox="1"/>
          <p:nvPr/>
        </p:nvSpPr>
        <p:spPr>
          <a:xfrm>
            <a:off x="5030350" y="4684100"/>
            <a:ext cx="15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Vandaag</a:t>
            </a:r>
            <a:endParaRPr/>
          </a:p>
        </p:txBody>
      </p:sp>
      <p:grpSp>
        <p:nvGrpSpPr>
          <p:cNvPr id="651" name="Google Shape;651;p102"/>
          <p:cNvGrpSpPr/>
          <p:nvPr/>
        </p:nvGrpSpPr>
        <p:grpSpPr>
          <a:xfrm>
            <a:off x="4718971" y="2295490"/>
            <a:ext cx="1474927" cy="1530492"/>
            <a:chOff x="3048000" y="2295575"/>
            <a:chExt cx="1524000" cy="2847956"/>
          </a:xfrm>
        </p:grpSpPr>
        <p:grpSp>
          <p:nvGrpSpPr>
            <p:cNvPr id="652" name="Google Shape;652;p102"/>
            <p:cNvGrpSpPr/>
            <p:nvPr/>
          </p:nvGrpSpPr>
          <p:grpSpPr>
            <a:xfrm>
              <a:off x="3048000" y="2295578"/>
              <a:ext cx="1524000" cy="2847953"/>
              <a:chOff x="0" y="2295575"/>
              <a:chExt cx="1524000" cy="2837455"/>
            </a:xfrm>
          </p:grpSpPr>
          <p:sp>
            <p:nvSpPr>
              <p:cNvPr id="653" name="Google Shape;653;p102"/>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2"/>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5" name="Google Shape;655;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56" name="Google Shape;656;p102"/>
            <p:cNvSpPr txBox="1"/>
            <p:nvPr/>
          </p:nvSpPr>
          <p:spPr>
            <a:xfrm>
              <a:off x="3224536" y="2299315"/>
              <a:ext cx="10881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23 november</a:t>
              </a:r>
              <a:endParaRPr sz="1000">
                <a:solidFill>
                  <a:srgbClr val="1B786E"/>
                </a:solidFill>
                <a:latin typeface="Roboto"/>
                <a:ea typeface="Roboto"/>
                <a:cs typeface="Roboto"/>
                <a:sym typeface="Roboto"/>
              </a:endParaRPr>
            </a:p>
          </p:txBody>
        </p:sp>
        <p:sp>
          <p:nvSpPr>
            <p:cNvPr id="657" name="Google Shape;657;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Thematische werkgroep 3</a:t>
              </a:r>
              <a:endParaRPr sz="1100" b="1">
                <a:solidFill>
                  <a:schemeClr val="lt1"/>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0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SzPts val="3700"/>
              <a:buNone/>
            </a:pPr>
            <a:r>
              <a:rPr lang="en" b="1">
                <a:solidFill>
                  <a:srgbClr val="4C4C4C"/>
                </a:solidFill>
              </a:rPr>
              <a:t>Voorafgaand aan...</a:t>
            </a:r>
            <a:endParaRPr b="1">
              <a:solidFill>
                <a:srgbClr val="4C4C4C"/>
              </a:solidFill>
            </a:endParaRPr>
          </a:p>
          <a:p>
            <a:pPr marL="0" lvl="0" indent="0" algn="r" rtl="0">
              <a:spcBef>
                <a:spcPts val="0"/>
              </a:spcBef>
              <a:spcAft>
                <a:spcPts val="0"/>
              </a:spcAft>
              <a:buSzPts val="3700"/>
              <a:buNone/>
            </a:pPr>
            <a:r>
              <a:rPr lang="en" b="1" i="1">
                <a:solidFill>
                  <a:srgbClr val="4C4C4C"/>
                </a:solidFill>
              </a:rPr>
              <a:t>Voorstelling nieuwe iteratie datamodel</a:t>
            </a:r>
            <a:endParaRPr b="1" i="1">
              <a:solidFill>
                <a:srgbClr val="4C4C4C"/>
              </a:solidFill>
            </a:endParaRPr>
          </a:p>
          <a:p>
            <a:pPr marL="0" lvl="0" indent="0" algn="r" rtl="0">
              <a:spcBef>
                <a:spcPts val="0"/>
              </a:spcBef>
              <a:spcAft>
                <a:spcPts val="0"/>
              </a:spcAft>
              <a:buSzPts val="3700"/>
              <a:buNone/>
            </a:pPr>
            <a:endParaRPr b="1">
              <a:solidFill>
                <a:srgbClr val="4C4C4C"/>
              </a:solidFill>
            </a:endParaRPr>
          </a:p>
          <a:p>
            <a:pPr marL="0" lvl="0" indent="0" algn="r" rtl="0">
              <a:spcBef>
                <a:spcPts val="0"/>
              </a:spcBef>
              <a:spcAft>
                <a:spcPts val="0"/>
              </a:spcAft>
              <a:buSzPts val="3700"/>
              <a:buNone/>
            </a:pPr>
            <a:r>
              <a:rPr lang="en" b="1">
                <a:solidFill>
                  <a:srgbClr val="4C4C4C"/>
                </a:solidFill>
              </a:rPr>
              <a:t>Hoe is het loon opgebouwd?</a:t>
            </a:r>
            <a:endParaRPr b="1">
              <a:solidFill>
                <a:srgbClr val="4C4C4C"/>
              </a:solidFill>
            </a:endParaRPr>
          </a:p>
          <a:p>
            <a:pPr marL="0" lvl="0" indent="0" algn="r" rtl="0">
              <a:lnSpc>
                <a:spcPct val="102702"/>
              </a:lnSpc>
              <a:spcBef>
                <a:spcPts val="0"/>
              </a:spcBef>
              <a:spcAft>
                <a:spcPts val="0"/>
              </a:spcAft>
              <a:buSzPts val="3700"/>
              <a:buNone/>
            </a:pPr>
            <a:endParaRPr/>
          </a:p>
        </p:txBody>
      </p:sp>
      <p:sp>
        <p:nvSpPr>
          <p:cNvPr id="663" name="Google Shape;663;p10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4" name="Google Shape;664;p10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4"/>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Hoe is het loon opgebouwd? (1)</a:t>
            </a:r>
            <a:endParaRPr sz="2400" b="1"/>
          </a:p>
        </p:txBody>
      </p:sp>
      <p:sp>
        <p:nvSpPr>
          <p:cNvPr id="670" name="Google Shape;670;p104"/>
          <p:cNvSpPr/>
          <p:nvPr/>
        </p:nvSpPr>
        <p:spPr>
          <a:xfrm>
            <a:off x="433903" y="972484"/>
            <a:ext cx="3963600" cy="1660200"/>
          </a:xfrm>
          <a:prstGeom prst="roundRect">
            <a:avLst>
              <a:gd name="adj" fmla="val 16667"/>
            </a:avLst>
          </a:prstGeom>
          <a:solidFill>
            <a:srgbClr val="A5927A">
              <a:alpha val="17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Brutoloon</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sz="1100" i="1"/>
              <a:t>Som van de door de werkgever aan de werknemer </a:t>
            </a:r>
            <a:r>
              <a:rPr lang="en" sz="1100" b="1" i="1"/>
              <a:t>verschuldigde bedragen</a:t>
            </a:r>
            <a:r>
              <a:rPr lang="en" sz="1100" i="1"/>
              <a:t> (voor gepresteerde arbeid; betaalde afwezigheden; toeslagen; premies) samen met de </a:t>
            </a:r>
            <a:r>
              <a:rPr lang="en" sz="1100" b="1" i="1"/>
              <a:t>voordelen alle aard</a:t>
            </a:r>
            <a:endParaRPr b="1"/>
          </a:p>
        </p:txBody>
      </p:sp>
      <p:sp>
        <p:nvSpPr>
          <p:cNvPr id="671" name="Google Shape;671;p104"/>
          <p:cNvSpPr/>
          <p:nvPr/>
        </p:nvSpPr>
        <p:spPr>
          <a:xfrm>
            <a:off x="433900" y="972475"/>
            <a:ext cx="3963600" cy="166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3D85C6"/>
                </a:solidFill>
              </a:rPr>
              <a:t>Basisloon</a:t>
            </a:r>
            <a:endParaRPr b="1">
              <a:solidFill>
                <a:srgbClr val="3D85C6"/>
              </a:solidFill>
            </a:endParaRPr>
          </a:p>
          <a:p>
            <a:pPr marL="0" lvl="0" indent="0" algn="l" rtl="0">
              <a:spcBef>
                <a:spcPts val="0"/>
              </a:spcBef>
              <a:spcAft>
                <a:spcPts val="0"/>
              </a:spcAft>
              <a:buNone/>
            </a:pPr>
            <a:endParaRPr b="1">
              <a:solidFill>
                <a:srgbClr val="3D85C6"/>
              </a:solidFill>
            </a:endParaRPr>
          </a:p>
          <a:p>
            <a:pPr marL="0" lvl="0" indent="0" algn="l" rtl="0">
              <a:spcBef>
                <a:spcPts val="0"/>
              </a:spcBef>
              <a:spcAft>
                <a:spcPts val="0"/>
              </a:spcAft>
              <a:buNone/>
            </a:pPr>
            <a:r>
              <a:rPr lang="en" sz="1000" b="1">
                <a:solidFill>
                  <a:srgbClr val="3D85C6"/>
                </a:solidFill>
              </a:rPr>
              <a:t>Theoretisch brutoloon dat de werknemer maandelijks ontvangt bij volledige of gelijkgestelde prestaties, zonder rekening te houden met toeslagen, premies, commissies</a:t>
            </a:r>
            <a:endParaRPr sz="1000" b="1">
              <a:solidFill>
                <a:srgbClr val="3D85C6"/>
              </a:solidFill>
            </a:endParaRPr>
          </a:p>
        </p:txBody>
      </p:sp>
      <p:sp>
        <p:nvSpPr>
          <p:cNvPr id="672" name="Google Shape;672;p104"/>
          <p:cNvSpPr/>
          <p:nvPr/>
        </p:nvSpPr>
        <p:spPr>
          <a:xfrm>
            <a:off x="538677" y="4359300"/>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05"/>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Hoe is het loon opgebouwd? (2)</a:t>
            </a:r>
            <a:endParaRPr sz="2400" b="1"/>
          </a:p>
        </p:txBody>
      </p:sp>
      <p:sp>
        <p:nvSpPr>
          <p:cNvPr id="678" name="Google Shape;678;p105"/>
          <p:cNvSpPr/>
          <p:nvPr/>
        </p:nvSpPr>
        <p:spPr>
          <a:xfrm>
            <a:off x="433903" y="972484"/>
            <a:ext cx="3963600" cy="1660200"/>
          </a:xfrm>
          <a:prstGeom prst="roundRect">
            <a:avLst>
              <a:gd name="adj" fmla="val 16667"/>
            </a:avLst>
          </a:prstGeom>
          <a:solidFill>
            <a:srgbClr val="A5927A">
              <a:alpha val="17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Brutoloon</a:t>
            </a:r>
            <a:endParaRPr b="1">
              <a:solidFill>
                <a:schemeClr val="dk1"/>
              </a:solidFill>
            </a:endParaRPr>
          </a:p>
          <a:p>
            <a:pPr marL="0" lvl="0" indent="0" algn="ctr" rtl="0">
              <a:spcBef>
                <a:spcPts val="0"/>
              </a:spcBef>
              <a:spcAft>
                <a:spcPts val="0"/>
              </a:spcAft>
              <a:buNone/>
            </a:pPr>
            <a:endParaRPr b="1">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sz="1100" i="1"/>
              <a:t>Som van de door de werkgever aan de werknemer </a:t>
            </a:r>
            <a:r>
              <a:rPr lang="en" sz="1100" b="1" i="1"/>
              <a:t>verschuldigde bedragen</a:t>
            </a:r>
            <a:r>
              <a:rPr lang="en" sz="1100" i="1"/>
              <a:t> (voor gepresteerde arbeid; betaalde afwezigheden; toeslagen; premies) samen met de </a:t>
            </a:r>
            <a:r>
              <a:rPr lang="en" sz="1100" b="1" i="1"/>
              <a:t>voordelen alle aard</a:t>
            </a:r>
            <a:endParaRPr b="1"/>
          </a:p>
        </p:txBody>
      </p:sp>
      <p:sp>
        <p:nvSpPr>
          <p:cNvPr id="679" name="Google Shape;679;p105"/>
          <p:cNvSpPr/>
          <p:nvPr/>
        </p:nvSpPr>
        <p:spPr>
          <a:xfrm>
            <a:off x="538677" y="4359300"/>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6"/>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Hoe is het loon opgebouwd? (3)</a:t>
            </a:r>
            <a:endParaRPr sz="2400" b="1"/>
          </a:p>
        </p:txBody>
      </p:sp>
      <p:sp>
        <p:nvSpPr>
          <p:cNvPr id="685" name="Google Shape;685;p106"/>
          <p:cNvSpPr/>
          <p:nvPr/>
        </p:nvSpPr>
        <p:spPr>
          <a:xfrm>
            <a:off x="5219200" y="1539275"/>
            <a:ext cx="3768900" cy="626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Belastbaar loon</a:t>
            </a:r>
            <a:endParaRPr b="1">
              <a:solidFill>
                <a:schemeClr val="dk1"/>
              </a:solidFill>
            </a:endParaRPr>
          </a:p>
        </p:txBody>
      </p:sp>
      <p:sp>
        <p:nvSpPr>
          <p:cNvPr id="686" name="Google Shape;686;p106"/>
          <p:cNvSpPr/>
          <p:nvPr/>
        </p:nvSpPr>
        <p:spPr>
          <a:xfrm>
            <a:off x="433900" y="972475"/>
            <a:ext cx="3963600" cy="1660200"/>
          </a:xfrm>
          <a:prstGeom prst="roundRect">
            <a:avLst>
              <a:gd name="adj" fmla="val 16667"/>
            </a:avLst>
          </a:prstGeom>
          <a:solidFill>
            <a:srgbClr val="A5927A">
              <a:alpha val="1741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Brutoloon</a:t>
            </a:r>
            <a:endParaRPr b="1">
              <a:solidFill>
                <a:schemeClr val="dk1"/>
              </a:solidFill>
            </a:endParaRPr>
          </a:p>
        </p:txBody>
      </p:sp>
      <p:sp>
        <p:nvSpPr>
          <p:cNvPr id="687" name="Google Shape;687;p106"/>
          <p:cNvSpPr/>
          <p:nvPr/>
        </p:nvSpPr>
        <p:spPr>
          <a:xfrm>
            <a:off x="912104" y="2040551"/>
            <a:ext cx="30072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990000"/>
                </a:solidFill>
              </a:rPr>
              <a:t>- Inhoudingen voor de sociale zekerheid</a:t>
            </a:r>
            <a:endParaRPr sz="1100" b="1">
              <a:solidFill>
                <a:srgbClr val="990000"/>
              </a:solidFill>
            </a:endParaRPr>
          </a:p>
        </p:txBody>
      </p:sp>
      <p:sp>
        <p:nvSpPr>
          <p:cNvPr id="688" name="Google Shape;688;p106"/>
          <p:cNvSpPr/>
          <p:nvPr/>
        </p:nvSpPr>
        <p:spPr>
          <a:xfrm>
            <a:off x="912104" y="1441191"/>
            <a:ext cx="30072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6AA84F"/>
                </a:solidFill>
              </a:rPr>
              <a:t>+ Supplementaire belastbare bedragen</a:t>
            </a:r>
            <a:r>
              <a:rPr lang="en" sz="1100"/>
              <a:t> </a:t>
            </a:r>
            <a:endParaRPr sz="1100"/>
          </a:p>
          <a:p>
            <a:pPr marL="0" lvl="0" indent="0" algn="ctr" rtl="0">
              <a:spcBef>
                <a:spcPts val="0"/>
              </a:spcBef>
              <a:spcAft>
                <a:spcPts val="0"/>
              </a:spcAft>
              <a:buNone/>
            </a:pPr>
            <a:r>
              <a:rPr lang="en" sz="800"/>
              <a:t>(vrijgesteld van inhoudingen voor de sociale zekerheid)</a:t>
            </a:r>
            <a:endParaRPr sz="800"/>
          </a:p>
        </p:txBody>
      </p:sp>
      <p:sp>
        <p:nvSpPr>
          <p:cNvPr id="689" name="Google Shape;689;p106"/>
          <p:cNvSpPr/>
          <p:nvPr/>
        </p:nvSpPr>
        <p:spPr>
          <a:xfrm>
            <a:off x="4448800" y="1599125"/>
            <a:ext cx="719100" cy="507000"/>
          </a:xfrm>
          <a:prstGeom prst="mathEqual">
            <a:avLst>
              <a:gd name="adj1" fmla="val 23520"/>
              <a:gd name="adj2" fmla="val 1176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06"/>
          <p:cNvSpPr/>
          <p:nvPr/>
        </p:nvSpPr>
        <p:spPr>
          <a:xfrm>
            <a:off x="538677" y="4359300"/>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07"/>
          <p:cNvSpPr/>
          <p:nvPr/>
        </p:nvSpPr>
        <p:spPr>
          <a:xfrm>
            <a:off x="538677" y="4359300"/>
            <a:ext cx="15003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107"/>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Hoe is het loon opgebouwd? (4)</a:t>
            </a:r>
            <a:endParaRPr sz="2400" b="1"/>
          </a:p>
        </p:txBody>
      </p:sp>
      <p:sp>
        <p:nvSpPr>
          <p:cNvPr id="697" name="Google Shape;697;p107"/>
          <p:cNvSpPr/>
          <p:nvPr/>
        </p:nvSpPr>
        <p:spPr>
          <a:xfrm>
            <a:off x="5219200" y="1539275"/>
            <a:ext cx="3768900" cy="626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Belastbaar loon</a:t>
            </a:r>
            <a:endParaRPr b="1">
              <a:solidFill>
                <a:schemeClr val="dk1"/>
              </a:solidFill>
            </a:endParaRPr>
          </a:p>
        </p:txBody>
      </p:sp>
      <p:sp>
        <p:nvSpPr>
          <p:cNvPr id="698" name="Google Shape;698;p107"/>
          <p:cNvSpPr/>
          <p:nvPr/>
        </p:nvSpPr>
        <p:spPr>
          <a:xfrm>
            <a:off x="433900" y="972475"/>
            <a:ext cx="3963600" cy="1660200"/>
          </a:xfrm>
          <a:prstGeom prst="roundRect">
            <a:avLst>
              <a:gd name="adj" fmla="val 16667"/>
            </a:avLst>
          </a:prstGeom>
          <a:solidFill>
            <a:srgbClr val="A5927A">
              <a:alpha val="1741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Brutoloon</a:t>
            </a:r>
            <a:endParaRPr b="1">
              <a:solidFill>
                <a:schemeClr val="dk1"/>
              </a:solidFill>
            </a:endParaRPr>
          </a:p>
        </p:txBody>
      </p:sp>
      <p:sp>
        <p:nvSpPr>
          <p:cNvPr id="699" name="Google Shape;699;p107"/>
          <p:cNvSpPr/>
          <p:nvPr/>
        </p:nvSpPr>
        <p:spPr>
          <a:xfrm>
            <a:off x="912104" y="2040551"/>
            <a:ext cx="30072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990000"/>
                </a:solidFill>
              </a:rPr>
              <a:t>- Inhoudingen voor de sociale zekerheid</a:t>
            </a:r>
            <a:endParaRPr sz="1100" b="1">
              <a:solidFill>
                <a:srgbClr val="990000"/>
              </a:solidFill>
            </a:endParaRPr>
          </a:p>
        </p:txBody>
      </p:sp>
      <p:sp>
        <p:nvSpPr>
          <p:cNvPr id="700" name="Google Shape;700;p107"/>
          <p:cNvSpPr/>
          <p:nvPr/>
        </p:nvSpPr>
        <p:spPr>
          <a:xfrm>
            <a:off x="912104" y="1441191"/>
            <a:ext cx="30072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6AA84F"/>
                </a:solidFill>
              </a:rPr>
              <a:t>+ Supplementaire belastbare bedragen</a:t>
            </a:r>
            <a:r>
              <a:rPr lang="en" sz="1100"/>
              <a:t> </a:t>
            </a:r>
            <a:endParaRPr sz="1100"/>
          </a:p>
          <a:p>
            <a:pPr marL="0" lvl="0" indent="0" algn="ctr" rtl="0">
              <a:spcBef>
                <a:spcPts val="0"/>
              </a:spcBef>
              <a:spcAft>
                <a:spcPts val="0"/>
              </a:spcAft>
              <a:buNone/>
            </a:pPr>
            <a:r>
              <a:rPr lang="en" sz="800"/>
              <a:t>(vrijgesteld van inhoudingen voor de sociale zekerheid)</a:t>
            </a:r>
            <a:endParaRPr sz="800"/>
          </a:p>
        </p:txBody>
      </p:sp>
      <p:sp>
        <p:nvSpPr>
          <p:cNvPr id="701" name="Google Shape;701;p107"/>
          <p:cNvSpPr/>
          <p:nvPr/>
        </p:nvSpPr>
        <p:spPr>
          <a:xfrm>
            <a:off x="4448800" y="1599125"/>
            <a:ext cx="719100" cy="507000"/>
          </a:xfrm>
          <a:prstGeom prst="mathEqual">
            <a:avLst>
              <a:gd name="adj1" fmla="val 23520"/>
              <a:gd name="adj2" fmla="val 1176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07"/>
          <p:cNvSpPr/>
          <p:nvPr/>
        </p:nvSpPr>
        <p:spPr>
          <a:xfrm>
            <a:off x="433900" y="2952600"/>
            <a:ext cx="3963600" cy="16602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Belastbaar loon</a:t>
            </a:r>
            <a:endParaRPr b="1">
              <a:solidFill>
                <a:schemeClr val="dk1"/>
              </a:solidFill>
            </a:endParaRPr>
          </a:p>
        </p:txBody>
      </p:sp>
      <p:sp>
        <p:nvSpPr>
          <p:cNvPr id="703" name="Google Shape;703;p107"/>
          <p:cNvSpPr/>
          <p:nvPr/>
        </p:nvSpPr>
        <p:spPr>
          <a:xfrm>
            <a:off x="554100" y="3413550"/>
            <a:ext cx="20919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6AA84F"/>
                </a:solidFill>
              </a:rPr>
              <a:t>+ Supplementaire netto bedragen</a:t>
            </a:r>
            <a:r>
              <a:rPr lang="en" sz="1100"/>
              <a:t> </a:t>
            </a:r>
            <a:endParaRPr sz="1100"/>
          </a:p>
          <a:p>
            <a:pPr marL="0" lvl="0" indent="0" algn="ctr" rtl="0">
              <a:spcBef>
                <a:spcPts val="0"/>
              </a:spcBef>
              <a:spcAft>
                <a:spcPts val="0"/>
              </a:spcAft>
              <a:buNone/>
            </a:pPr>
            <a:r>
              <a:rPr lang="en" sz="800"/>
              <a:t>(vrijgesteld van belastingen en RSZ)</a:t>
            </a:r>
            <a:endParaRPr sz="800"/>
          </a:p>
        </p:txBody>
      </p:sp>
      <p:sp>
        <p:nvSpPr>
          <p:cNvPr id="704" name="Google Shape;704;p107"/>
          <p:cNvSpPr/>
          <p:nvPr/>
        </p:nvSpPr>
        <p:spPr>
          <a:xfrm>
            <a:off x="2715275" y="3413550"/>
            <a:ext cx="15942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100" b="1">
                <a:solidFill>
                  <a:srgbClr val="990000"/>
                </a:solidFill>
              </a:rPr>
              <a:t>- Bedrag van de bedrijfsvoorheffing</a:t>
            </a:r>
            <a:endParaRPr sz="1100" b="1">
              <a:solidFill>
                <a:srgbClr val="990000"/>
              </a:solidFill>
            </a:endParaRPr>
          </a:p>
        </p:txBody>
      </p:sp>
      <p:sp>
        <p:nvSpPr>
          <p:cNvPr id="705" name="Google Shape;705;p107"/>
          <p:cNvSpPr/>
          <p:nvPr/>
        </p:nvSpPr>
        <p:spPr>
          <a:xfrm>
            <a:off x="538375" y="3987700"/>
            <a:ext cx="3768900" cy="50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0" rIns="91425" bIns="91425" anchor="t" anchorCtr="0">
            <a:noAutofit/>
          </a:bodyPr>
          <a:lstStyle/>
          <a:p>
            <a:pPr marL="0" lvl="0" indent="0" algn="ctr" rtl="0">
              <a:spcBef>
                <a:spcPts val="0"/>
              </a:spcBef>
              <a:spcAft>
                <a:spcPts val="0"/>
              </a:spcAft>
              <a:buNone/>
            </a:pPr>
            <a:r>
              <a:rPr lang="en" sz="1100" b="1">
                <a:solidFill>
                  <a:srgbClr val="990000"/>
                </a:solidFill>
              </a:rPr>
              <a:t>- Af te trekken netto bedragen </a:t>
            </a:r>
            <a:endParaRPr sz="1100" b="1">
              <a:solidFill>
                <a:srgbClr val="990000"/>
              </a:solidFill>
            </a:endParaRPr>
          </a:p>
          <a:p>
            <a:pPr marL="0" lvl="0" indent="0" algn="ctr" rtl="0">
              <a:spcBef>
                <a:spcPts val="0"/>
              </a:spcBef>
              <a:spcAft>
                <a:spcPts val="0"/>
              </a:spcAft>
              <a:buNone/>
            </a:pPr>
            <a:r>
              <a:rPr lang="en" sz="800"/>
              <a:t>(voorschotten, bedrag VAA, loonbeslag, persoonlijke bijdrage maaltijdcheques, ...)</a:t>
            </a:r>
            <a:endParaRPr sz="800"/>
          </a:p>
        </p:txBody>
      </p:sp>
      <p:sp>
        <p:nvSpPr>
          <p:cNvPr id="706" name="Google Shape;706;p107"/>
          <p:cNvSpPr/>
          <p:nvPr/>
        </p:nvSpPr>
        <p:spPr>
          <a:xfrm>
            <a:off x="5198125" y="3469350"/>
            <a:ext cx="3768900" cy="6267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Nettoloon</a:t>
            </a:r>
            <a:endParaRPr b="1">
              <a:solidFill>
                <a:schemeClr val="dk1"/>
              </a:solidFill>
            </a:endParaRPr>
          </a:p>
        </p:txBody>
      </p:sp>
      <p:sp>
        <p:nvSpPr>
          <p:cNvPr id="707" name="Google Shape;707;p107"/>
          <p:cNvSpPr/>
          <p:nvPr/>
        </p:nvSpPr>
        <p:spPr>
          <a:xfrm>
            <a:off x="4448800" y="3529200"/>
            <a:ext cx="719100" cy="507000"/>
          </a:xfrm>
          <a:prstGeom prst="mathEqual">
            <a:avLst>
              <a:gd name="adj1" fmla="val 23520"/>
              <a:gd name="adj2" fmla="val 1176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SzPts val="3700"/>
              <a:buNone/>
            </a:pPr>
            <a:r>
              <a:rPr lang="en" b="1">
                <a:solidFill>
                  <a:srgbClr val="4C4C4C"/>
                </a:solidFill>
              </a:rPr>
              <a:t>Voorstelling nieuwe iteratie datamodel</a:t>
            </a:r>
            <a:endParaRPr b="1">
              <a:solidFill>
                <a:srgbClr val="4C4C4C"/>
              </a:solidFill>
            </a:endParaRPr>
          </a:p>
          <a:p>
            <a:pPr marL="0" lvl="0" indent="0" algn="r" rtl="0">
              <a:lnSpc>
                <a:spcPct val="102702"/>
              </a:lnSpc>
              <a:spcBef>
                <a:spcPts val="0"/>
              </a:spcBef>
              <a:spcAft>
                <a:spcPts val="0"/>
              </a:spcAft>
              <a:buSzPts val="3700"/>
              <a:buNone/>
            </a:pPr>
            <a:endParaRPr/>
          </a:p>
        </p:txBody>
      </p:sp>
      <p:sp>
        <p:nvSpPr>
          <p:cNvPr id="713" name="Google Shape;713;p10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14" name="Google Shape;714;p10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pSp>
        <p:nvGrpSpPr>
          <p:cNvPr id="719" name="Google Shape;719;p109"/>
          <p:cNvGrpSpPr/>
          <p:nvPr/>
        </p:nvGrpSpPr>
        <p:grpSpPr>
          <a:xfrm>
            <a:off x="501146" y="2943355"/>
            <a:ext cx="1793091" cy="996199"/>
            <a:chOff x="1217350" y="2802915"/>
            <a:chExt cx="2716804" cy="1063066"/>
          </a:xfrm>
        </p:grpSpPr>
        <p:sp>
          <p:nvSpPr>
            <p:cNvPr id="720" name="Google Shape;720;p109"/>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9"/>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722" name="Google Shape;722;p109"/>
          <p:cNvCxnSpPr>
            <a:stCxn id="720" idx="3"/>
            <a:endCxn id="723"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724" name="Google Shape;724;p109"/>
          <p:cNvGrpSpPr/>
          <p:nvPr/>
        </p:nvGrpSpPr>
        <p:grpSpPr>
          <a:xfrm>
            <a:off x="2586200" y="2647852"/>
            <a:ext cx="1921597" cy="1291599"/>
            <a:chOff x="1217345" y="2817775"/>
            <a:chExt cx="2911510" cy="1048206"/>
          </a:xfrm>
        </p:grpSpPr>
        <p:sp>
          <p:nvSpPr>
            <p:cNvPr id="723" name="Google Shape;723;p109"/>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725" name="Google Shape;725;p109"/>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726" name="Google Shape;726;p109"/>
          <p:cNvGrpSpPr/>
          <p:nvPr/>
        </p:nvGrpSpPr>
        <p:grpSpPr>
          <a:xfrm>
            <a:off x="4939718" y="3251249"/>
            <a:ext cx="1793088" cy="996209"/>
            <a:chOff x="1217350" y="2817775"/>
            <a:chExt cx="2716800" cy="1048200"/>
          </a:xfrm>
        </p:grpSpPr>
        <p:sp>
          <p:nvSpPr>
            <p:cNvPr id="727" name="Google Shape;727;p10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Aanstellingstype</a:t>
              </a:r>
              <a:endParaRPr sz="800">
                <a:solidFill>
                  <a:schemeClr val="dk1"/>
                </a:solidFill>
              </a:endParaRPr>
            </a:p>
          </p:txBody>
        </p:sp>
        <p:sp>
          <p:nvSpPr>
            <p:cNvPr id="728" name="Google Shape;728;p109"/>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729" name="Google Shape;729;p109"/>
          <p:cNvGrpSpPr/>
          <p:nvPr/>
        </p:nvGrpSpPr>
        <p:grpSpPr>
          <a:xfrm>
            <a:off x="4939722" y="963002"/>
            <a:ext cx="1793094" cy="2049101"/>
            <a:chOff x="1368742" y="2650846"/>
            <a:chExt cx="2716809" cy="1215002"/>
          </a:xfrm>
        </p:grpSpPr>
        <p:sp>
          <p:nvSpPr>
            <p:cNvPr id="730" name="Google Shape;730;p109"/>
            <p:cNvSpPr/>
            <p:nvPr/>
          </p:nvSpPr>
          <p:spPr>
            <a:xfrm>
              <a:off x="1368742" y="2650848"/>
              <a:ext cx="2716800"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basisloon: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Voordelen alle aard</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Voorheffingen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(Bijzondere) Bijdrage voor sociale zekerheid (rsz)</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Vergoedingen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Eindejaarspremie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Vakantiegeld</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Loonbeslag</a:t>
              </a:r>
              <a:endParaRPr sz="800">
                <a:solidFill>
                  <a:schemeClr val="dk1"/>
                </a:solidFill>
              </a:endParaRPr>
            </a:p>
          </p:txBody>
        </p:sp>
        <p:sp>
          <p:nvSpPr>
            <p:cNvPr id="731" name="Google Shape;731;p109"/>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732" name="Google Shape;732;p109"/>
          <p:cNvGrpSpPr/>
          <p:nvPr/>
        </p:nvGrpSpPr>
        <p:grpSpPr>
          <a:xfrm>
            <a:off x="7242296" y="2943425"/>
            <a:ext cx="1793091" cy="996209"/>
            <a:chOff x="1217350" y="2817775"/>
            <a:chExt cx="2716804" cy="1048200"/>
          </a:xfrm>
        </p:grpSpPr>
        <p:sp>
          <p:nvSpPr>
            <p:cNvPr id="733" name="Google Shape;733;p10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734" name="Google Shape;734;p109"/>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735" name="Google Shape;735;p109"/>
          <p:cNvCxnSpPr>
            <a:stCxn id="723" idx="3"/>
            <a:endCxn id="727" idx="1"/>
          </p:cNvCxnSpPr>
          <p:nvPr/>
        </p:nvCxnSpPr>
        <p:spPr>
          <a:xfrm>
            <a:off x="4507797" y="3293655"/>
            <a:ext cx="432000" cy="455700"/>
          </a:xfrm>
          <a:prstGeom prst="bentConnector3">
            <a:avLst>
              <a:gd name="adj1" fmla="val 49991"/>
            </a:avLst>
          </a:prstGeom>
          <a:noFill/>
          <a:ln w="9525" cap="flat" cmpd="sng">
            <a:solidFill>
              <a:schemeClr val="dk2"/>
            </a:solidFill>
            <a:prstDash val="dash"/>
            <a:round/>
            <a:headEnd type="none" w="med" len="med"/>
            <a:tailEnd type="none" w="med" len="med"/>
          </a:ln>
        </p:spPr>
      </p:cxnSp>
      <p:cxnSp>
        <p:nvCxnSpPr>
          <p:cNvPr id="736" name="Google Shape;736;p109"/>
          <p:cNvCxnSpPr>
            <a:stCxn id="728" idx="0"/>
            <a:endCxn id="730" idx="2"/>
          </p:cNvCxnSpPr>
          <p:nvPr/>
        </p:nvCxnSpPr>
        <p:spPr>
          <a:xfrm rot="-5400000">
            <a:off x="5717012" y="3131399"/>
            <a:ext cx="239100" cy="600"/>
          </a:xfrm>
          <a:prstGeom prst="bentConnector3">
            <a:avLst>
              <a:gd name="adj1" fmla="val 50010"/>
            </a:avLst>
          </a:prstGeom>
          <a:noFill/>
          <a:ln w="9525" cap="flat" cmpd="sng">
            <a:solidFill>
              <a:schemeClr val="dk2"/>
            </a:solidFill>
            <a:prstDash val="dash"/>
            <a:round/>
            <a:headEnd type="none" w="med" len="med"/>
            <a:tailEnd type="none" w="med" len="med"/>
          </a:ln>
        </p:spPr>
      </p:cxnSp>
      <p:cxnSp>
        <p:nvCxnSpPr>
          <p:cNvPr id="737" name="Google Shape;737;p109"/>
          <p:cNvCxnSpPr>
            <a:stCxn id="733" idx="1"/>
            <a:endCxn id="727" idx="3"/>
          </p:cNvCxnSpPr>
          <p:nvPr/>
        </p:nvCxnSpPr>
        <p:spPr>
          <a:xfrm flipH="1">
            <a:off x="6732896" y="3441529"/>
            <a:ext cx="509400" cy="307800"/>
          </a:xfrm>
          <a:prstGeom prst="bentConnector3">
            <a:avLst>
              <a:gd name="adj1" fmla="val 50009"/>
            </a:avLst>
          </a:prstGeom>
          <a:noFill/>
          <a:ln w="9525" cap="flat" cmpd="sng">
            <a:solidFill>
              <a:schemeClr val="dk2"/>
            </a:solidFill>
            <a:prstDash val="dash"/>
            <a:round/>
            <a:headEnd type="none" w="med" len="med"/>
            <a:tailEnd type="none" w="med" len="med"/>
          </a:ln>
        </p:spPr>
      </p:cxnSp>
      <p:sp>
        <p:nvSpPr>
          <p:cNvPr id="738" name="Google Shape;738;p109"/>
          <p:cNvSpPr txBox="1"/>
          <p:nvPr/>
        </p:nvSpPr>
        <p:spPr>
          <a:xfrm>
            <a:off x="501150" y="99350"/>
            <a:ext cx="4603800" cy="7383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lvl="0" indent="0" algn="l" rtl="0">
              <a:spcBef>
                <a:spcPts val="0"/>
              </a:spcBef>
              <a:spcAft>
                <a:spcPts val="0"/>
              </a:spcAft>
              <a:buNone/>
            </a:pPr>
            <a:r>
              <a:rPr lang="en" sz="3200" b="1"/>
              <a:t>Vorige versie model</a:t>
            </a:r>
            <a:endParaRPr sz="3200" b="1"/>
          </a:p>
        </p:txBody>
      </p:sp>
      <p:grpSp>
        <p:nvGrpSpPr>
          <p:cNvPr id="739" name="Google Shape;739;p109"/>
          <p:cNvGrpSpPr/>
          <p:nvPr/>
        </p:nvGrpSpPr>
        <p:grpSpPr>
          <a:xfrm>
            <a:off x="4953750" y="104437"/>
            <a:ext cx="1765035" cy="728127"/>
            <a:chOff x="1092698" y="3492239"/>
            <a:chExt cx="2722139" cy="1572289"/>
          </a:xfrm>
        </p:grpSpPr>
        <p:sp>
          <p:nvSpPr>
            <p:cNvPr id="740" name="Google Shape;740;p109"/>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41" name="Google Shape;741;p109"/>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742" name="Google Shape;742;p109"/>
          <p:cNvCxnSpPr>
            <a:stCxn id="725" idx="0"/>
          </p:cNvCxnSpPr>
          <p:nvPr/>
        </p:nvCxnSpPr>
        <p:spPr>
          <a:xfrm rot="-5400000">
            <a:off x="3328445" y="1025302"/>
            <a:ext cx="1841100" cy="1404000"/>
          </a:xfrm>
          <a:prstGeom prst="bentConnector3">
            <a:avLst>
              <a:gd name="adj1" fmla="val 100004"/>
            </a:avLst>
          </a:prstGeom>
          <a:noFill/>
          <a:ln w="9525" cap="flat" cmpd="sng">
            <a:solidFill>
              <a:schemeClr val="dk2"/>
            </a:solidFill>
            <a:prstDash val="dash"/>
            <a:round/>
            <a:headEnd type="none" w="med" len="med"/>
            <a:tailEnd type="none" w="med" len="med"/>
          </a:ln>
        </p:spPr>
      </p:cxnSp>
      <p:cxnSp>
        <p:nvCxnSpPr>
          <p:cNvPr id="743" name="Google Shape;743;p109"/>
          <p:cNvCxnSpPr>
            <a:stCxn id="740" idx="2"/>
            <a:endCxn id="731"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744" name="Google Shape;744;p109"/>
          <p:cNvGrpSpPr/>
          <p:nvPr/>
        </p:nvGrpSpPr>
        <p:grpSpPr>
          <a:xfrm>
            <a:off x="2618213" y="4174625"/>
            <a:ext cx="1857538" cy="926694"/>
            <a:chOff x="1119835" y="2817781"/>
            <a:chExt cx="2814452" cy="921900"/>
          </a:xfrm>
        </p:grpSpPr>
        <p:sp>
          <p:nvSpPr>
            <p:cNvPr id="745" name="Google Shape;745;p109"/>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/domicilie: Domicilie</a:t>
              </a:r>
              <a:endParaRPr sz="800"/>
            </a:p>
            <a:p>
              <a:pPr marL="457200" lvl="0" indent="-279400" algn="l" rtl="0">
                <a:spcBef>
                  <a:spcPts val="0"/>
                </a:spcBef>
                <a:spcAft>
                  <a:spcPts val="0"/>
                </a:spcAft>
                <a:buSzPts val="800"/>
                <a:buChar char="+"/>
              </a:pPr>
              <a:r>
                <a:rPr lang="en" sz="800"/>
                <a:t>registratie: Identificator</a:t>
              </a:r>
              <a:endParaRPr sz="800"/>
            </a:p>
          </p:txBody>
        </p:sp>
        <p:sp>
          <p:nvSpPr>
            <p:cNvPr id="746" name="Google Shape;746;p109"/>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747" name="Google Shape;747;p109"/>
          <p:cNvCxnSpPr>
            <a:stCxn id="746" idx="0"/>
            <a:endCxn id="723"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748" name="Google Shape;748;p109"/>
          <p:cNvGrpSpPr/>
          <p:nvPr/>
        </p:nvGrpSpPr>
        <p:grpSpPr>
          <a:xfrm>
            <a:off x="7242271" y="4111175"/>
            <a:ext cx="1793091" cy="996209"/>
            <a:chOff x="1217350" y="2817775"/>
            <a:chExt cx="2716804" cy="1048200"/>
          </a:xfrm>
        </p:grpSpPr>
        <p:sp>
          <p:nvSpPr>
            <p:cNvPr id="749" name="Google Shape;749;p109"/>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registratie: Identificator</a:t>
              </a:r>
              <a:endParaRPr sz="800"/>
            </a:p>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400"/>
            </a:p>
          </p:txBody>
        </p:sp>
        <p:sp>
          <p:nvSpPr>
            <p:cNvPr id="750" name="Google Shape;750;p109"/>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751" name="Google Shape;751;p109"/>
          <p:cNvCxnSpPr>
            <a:stCxn id="750" idx="0"/>
            <a:endCxn id="733"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752" name="Google Shape;752;p109"/>
          <p:cNvSpPr/>
          <p:nvPr/>
        </p:nvSpPr>
        <p:spPr>
          <a:xfrm>
            <a:off x="7209863" y="1254550"/>
            <a:ext cx="1857600" cy="92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p:txBody>
      </p:sp>
      <p:sp>
        <p:nvSpPr>
          <p:cNvPr id="753" name="Google Shape;753;p109"/>
          <p:cNvSpPr/>
          <p:nvPr/>
        </p:nvSpPr>
        <p:spPr>
          <a:xfrm>
            <a:off x="7209850" y="1254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OSLO-Persoon::Domicilie</a:t>
            </a:r>
            <a:endParaRPr sz="1000">
              <a:solidFill>
                <a:srgbClr val="FFFFFF"/>
              </a:solidFill>
            </a:endParaRPr>
          </a:p>
        </p:txBody>
      </p:sp>
      <p:sp>
        <p:nvSpPr>
          <p:cNvPr id="754" name="Google Shape;754;p109"/>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755" name="Google Shape;755;p109"/>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cxnSp>
        <p:nvCxnSpPr>
          <p:cNvPr id="756" name="Google Shape;756;p109"/>
          <p:cNvCxnSpPr>
            <a:stCxn id="753" idx="0"/>
            <a:endCxn id="754" idx="2"/>
          </p:cNvCxnSpPr>
          <p:nvPr/>
        </p:nvCxnSpPr>
        <p:spPr>
          <a:xfrm rot="-5400000">
            <a:off x="8062000" y="1177300"/>
            <a:ext cx="153900" cy="600"/>
          </a:xfrm>
          <a:prstGeom prst="bentConnector3">
            <a:avLst>
              <a:gd name="adj1" fmla="val 49976"/>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2"/>
          <p:cNvSpPr/>
          <p:nvPr/>
        </p:nvSpPr>
        <p:spPr>
          <a:xfrm>
            <a:off x="3751800" y="3648522"/>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6" name="Google Shape;486;p92"/>
          <p:cNvSpPr/>
          <p:nvPr/>
        </p:nvSpPr>
        <p:spPr>
          <a:xfrm>
            <a:off x="3879941" y="3796935"/>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7" name="Google Shape;487;p92"/>
          <p:cNvSpPr/>
          <p:nvPr/>
        </p:nvSpPr>
        <p:spPr>
          <a:xfrm>
            <a:off x="3964377" y="3750353"/>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8" name="Google Shape;488;p92"/>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2"/>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92"/>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91" name="Google Shape;491;p9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Doel van vandaag</a:t>
            </a:r>
            <a:endParaRPr sz="3200" b="1" i="0" u="none" strike="noStrike" cap="none">
              <a:solidFill>
                <a:srgbClr val="000000"/>
              </a:solidFill>
              <a:latin typeface="Arial"/>
              <a:ea typeface="Arial"/>
              <a:cs typeface="Arial"/>
              <a:sym typeface="Arial"/>
            </a:endParaRPr>
          </a:p>
        </p:txBody>
      </p:sp>
      <p:sp>
        <p:nvSpPr>
          <p:cNvPr id="492" name="Google Shape;492;p92"/>
          <p:cNvSpPr/>
          <p:nvPr/>
        </p:nvSpPr>
        <p:spPr>
          <a:xfrm>
            <a:off x="4379550" y="1571975"/>
            <a:ext cx="42615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Samenvatting vorige werkgroep</a:t>
            </a:r>
            <a:endParaRPr sz="1100"/>
          </a:p>
        </p:txBody>
      </p:sp>
      <p:sp>
        <p:nvSpPr>
          <p:cNvPr id="493" name="Google Shape;493;p92"/>
          <p:cNvSpPr/>
          <p:nvPr/>
        </p:nvSpPr>
        <p:spPr>
          <a:xfrm>
            <a:off x="4354950" y="23063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Itereren op datamodel en feedback capteren</a:t>
            </a:r>
            <a:endParaRPr sz="1100"/>
          </a:p>
        </p:txBody>
      </p:sp>
      <p:sp>
        <p:nvSpPr>
          <p:cNvPr id="494" name="Google Shape;494;p92"/>
          <p:cNvSpPr/>
          <p:nvPr/>
        </p:nvSpPr>
        <p:spPr>
          <a:xfrm>
            <a:off x="4379500" y="3040613"/>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Contextmodel behandelen</a:t>
            </a:r>
            <a:endParaRPr sz="1100"/>
          </a:p>
        </p:txBody>
      </p:sp>
      <p:sp>
        <p:nvSpPr>
          <p:cNvPr id="495" name="Google Shape;495;p92"/>
          <p:cNvSpPr/>
          <p:nvPr/>
        </p:nvSpPr>
        <p:spPr>
          <a:xfrm>
            <a:off x="3764075" y="148235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6" name="Google Shape;496;p92"/>
          <p:cNvSpPr/>
          <p:nvPr/>
        </p:nvSpPr>
        <p:spPr>
          <a:xfrm>
            <a:off x="3840273" y="152924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7" name="Google Shape;497;p92"/>
          <p:cNvSpPr/>
          <p:nvPr/>
        </p:nvSpPr>
        <p:spPr>
          <a:xfrm>
            <a:off x="3957504" y="157028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8" name="Google Shape;498;p92"/>
          <p:cNvSpPr/>
          <p:nvPr/>
        </p:nvSpPr>
        <p:spPr>
          <a:xfrm>
            <a:off x="3751763" y="221374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499" name="Google Shape;499;p92"/>
          <p:cNvSpPr/>
          <p:nvPr/>
        </p:nvSpPr>
        <p:spPr>
          <a:xfrm>
            <a:off x="4379500" y="3774938"/>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Samen praktische oefeningen uitwerken en input noteren</a:t>
            </a:r>
            <a:endParaRPr sz="1100"/>
          </a:p>
        </p:txBody>
      </p:sp>
      <p:sp>
        <p:nvSpPr>
          <p:cNvPr id="500" name="Google Shape;500;p92"/>
          <p:cNvSpPr/>
          <p:nvPr/>
        </p:nvSpPr>
        <p:spPr>
          <a:xfrm>
            <a:off x="3764050" y="2931137"/>
            <a:ext cx="457200" cy="457200"/>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4C4C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1" name="Google Shape;761;p110"/>
          <p:cNvGrpSpPr/>
          <p:nvPr/>
        </p:nvGrpSpPr>
        <p:grpSpPr>
          <a:xfrm>
            <a:off x="501146" y="2943355"/>
            <a:ext cx="1793091" cy="996199"/>
            <a:chOff x="1217350" y="2802915"/>
            <a:chExt cx="2716804" cy="1063066"/>
          </a:xfrm>
        </p:grpSpPr>
        <p:sp>
          <p:nvSpPr>
            <p:cNvPr id="762" name="Google Shape;762;p110"/>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0"/>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764" name="Google Shape;764;p110"/>
          <p:cNvCxnSpPr>
            <a:stCxn id="762" idx="3"/>
            <a:endCxn id="765"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766" name="Google Shape;766;p110"/>
          <p:cNvGrpSpPr/>
          <p:nvPr/>
        </p:nvGrpSpPr>
        <p:grpSpPr>
          <a:xfrm>
            <a:off x="2586200" y="2647852"/>
            <a:ext cx="1921597" cy="1291599"/>
            <a:chOff x="1217345" y="2817775"/>
            <a:chExt cx="2911510" cy="1048206"/>
          </a:xfrm>
        </p:grpSpPr>
        <p:sp>
          <p:nvSpPr>
            <p:cNvPr id="765" name="Google Shape;765;p110"/>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767" name="Google Shape;767;p110"/>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768" name="Google Shape;768;p110"/>
          <p:cNvGrpSpPr/>
          <p:nvPr/>
        </p:nvGrpSpPr>
        <p:grpSpPr>
          <a:xfrm>
            <a:off x="4939722" y="963002"/>
            <a:ext cx="1793094" cy="2049101"/>
            <a:chOff x="1368742" y="2650846"/>
            <a:chExt cx="2716809" cy="1215002"/>
          </a:xfrm>
        </p:grpSpPr>
        <p:sp>
          <p:nvSpPr>
            <p:cNvPr id="769" name="Google Shape;769;p110"/>
            <p:cNvSpPr/>
            <p:nvPr/>
          </p:nvSpPr>
          <p:spPr>
            <a:xfrm>
              <a:off x="1368742" y="2650848"/>
              <a:ext cx="2716800"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Periode</a:t>
              </a:r>
              <a:endParaRPr sz="800"/>
            </a:p>
            <a:p>
              <a:pPr marL="457200" lvl="0" indent="-279400" algn="l" rtl="0">
                <a:spcBef>
                  <a:spcPts val="0"/>
                </a:spcBef>
                <a:spcAft>
                  <a:spcPts val="0"/>
                </a:spcAft>
                <a:buClr>
                  <a:srgbClr val="D04A02"/>
                </a:buClr>
                <a:buSzPts val="800"/>
                <a:buChar char="+"/>
              </a:pPr>
              <a:r>
                <a:rPr lang="en" sz="800" b="1">
                  <a:solidFill>
                    <a:srgbClr val="D04A02"/>
                  </a:solidFill>
                </a:rPr>
                <a:t>basisloon: Decimal</a:t>
              </a:r>
              <a:endParaRPr sz="800" b="1">
                <a:solidFill>
                  <a:srgbClr val="D04A02"/>
                </a:solidFill>
              </a:endParaRPr>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Voordelen alle aard</a:t>
              </a:r>
              <a:endParaRPr sz="800"/>
            </a:p>
            <a:p>
              <a:pPr marL="457200" lvl="0" indent="-279400" algn="l" rtl="0">
                <a:spcBef>
                  <a:spcPts val="0"/>
                </a:spcBef>
                <a:spcAft>
                  <a:spcPts val="0"/>
                </a:spcAft>
                <a:buSzPts val="800"/>
                <a:buChar char="+"/>
              </a:pPr>
              <a:r>
                <a:rPr lang="en" sz="800"/>
                <a:t>Voorheffingen</a:t>
              </a:r>
              <a:endParaRPr sz="800"/>
            </a:p>
            <a:p>
              <a:pPr marL="457200" lvl="0" indent="-279400" algn="l" rtl="0">
                <a:spcBef>
                  <a:spcPts val="0"/>
                </a:spcBef>
                <a:spcAft>
                  <a:spcPts val="0"/>
                </a:spcAft>
                <a:buSzPts val="800"/>
                <a:buChar char="+"/>
              </a:pPr>
              <a:r>
                <a:rPr lang="en" sz="800"/>
                <a:t>(Bijzondere) Bijdrage voor sociale zekerheid (rsz)</a:t>
              </a:r>
              <a:endParaRPr sz="800"/>
            </a:p>
            <a:p>
              <a:pPr marL="457200" lvl="0" indent="-279400" algn="l" rtl="0">
                <a:spcBef>
                  <a:spcPts val="0"/>
                </a:spcBef>
                <a:spcAft>
                  <a:spcPts val="0"/>
                </a:spcAft>
                <a:buSzPts val="800"/>
                <a:buChar char="+"/>
              </a:pPr>
              <a:r>
                <a:rPr lang="en" sz="800"/>
                <a:t>Vergoedingen</a:t>
              </a:r>
              <a:endParaRPr sz="800"/>
            </a:p>
            <a:p>
              <a:pPr marL="457200" lvl="0" indent="-279400" algn="l" rtl="0">
                <a:spcBef>
                  <a:spcPts val="0"/>
                </a:spcBef>
                <a:spcAft>
                  <a:spcPts val="0"/>
                </a:spcAft>
                <a:buSzPts val="800"/>
                <a:buChar char="+"/>
              </a:pPr>
              <a:r>
                <a:rPr lang="en" sz="800"/>
                <a:t>Eindejaarspremie</a:t>
              </a:r>
              <a:endParaRPr sz="800"/>
            </a:p>
            <a:p>
              <a:pPr marL="457200" lvl="0" indent="-279400" algn="l" rtl="0">
                <a:spcBef>
                  <a:spcPts val="0"/>
                </a:spcBef>
                <a:spcAft>
                  <a:spcPts val="0"/>
                </a:spcAft>
                <a:buSzPts val="800"/>
                <a:buChar char="+"/>
              </a:pPr>
              <a:r>
                <a:rPr lang="en" sz="800"/>
                <a:t>Vakantiegeld</a:t>
              </a:r>
              <a:endParaRPr sz="800"/>
            </a:p>
            <a:p>
              <a:pPr marL="457200" lvl="0" indent="-279400" algn="l" rtl="0">
                <a:spcBef>
                  <a:spcPts val="0"/>
                </a:spcBef>
                <a:spcAft>
                  <a:spcPts val="0"/>
                </a:spcAft>
                <a:buSzPts val="800"/>
                <a:buChar char="+"/>
              </a:pPr>
              <a:r>
                <a:rPr lang="en" sz="800"/>
                <a:t>Loonbeslag</a:t>
              </a:r>
              <a:endParaRPr sz="800"/>
            </a:p>
          </p:txBody>
        </p:sp>
        <p:sp>
          <p:nvSpPr>
            <p:cNvPr id="770" name="Google Shape;770;p110"/>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771" name="Google Shape;771;p110"/>
          <p:cNvGrpSpPr/>
          <p:nvPr/>
        </p:nvGrpSpPr>
        <p:grpSpPr>
          <a:xfrm>
            <a:off x="7242296" y="2943425"/>
            <a:ext cx="1793091" cy="996209"/>
            <a:chOff x="1217350" y="2817775"/>
            <a:chExt cx="2716804" cy="1048200"/>
          </a:xfrm>
        </p:grpSpPr>
        <p:sp>
          <p:nvSpPr>
            <p:cNvPr id="772" name="Google Shape;772;p11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773" name="Google Shape;773;p110"/>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774" name="Google Shape;774;p110"/>
          <p:cNvCxnSpPr>
            <a:stCxn id="765" idx="3"/>
            <a:endCxn id="775" idx="1"/>
          </p:cNvCxnSpPr>
          <p:nvPr/>
        </p:nvCxnSpPr>
        <p:spPr>
          <a:xfrm>
            <a:off x="4507797" y="3293655"/>
            <a:ext cx="418500" cy="1001400"/>
          </a:xfrm>
          <a:prstGeom prst="bentConnector3">
            <a:avLst>
              <a:gd name="adj1" fmla="val 49993"/>
            </a:avLst>
          </a:prstGeom>
          <a:noFill/>
          <a:ln w="9525" cap="flat" cmpd="sng">
            <a:solidFill>
              <a:schemeClr val="dk2"/>
            </a:solidFill>
            <a:prstDash val="dash"/>
            <a:round/>
            <a:headEnd type="none" w="med" len="med"/>
            <a:tailEnd type="none" w="med" len="med"/>
          </a:ln>
        </p:spPr>
      </p:cxnSp>
      <p:cxnSp>
        <p:nvCxnSpPr>
          <p:cNvPr id="776" name="Google Shape;776;p110"/>
          <p:cNvCxnSpPr>
            <a:stCxn id="777" idx="0"/>
            <a:endCxn id="769" idx="2"/>
          </p:cNvCxnSpPr>
          <p:nvPr/>
        </p:nvCxnSpPr>
        <p:spPr>
          <a:xfrm rot="5400000" flipH="1">
            <a:off x="5535710" y="3312700"/>
            <a:ext cx="613800" cy="12900"/>
          </a:xfrm>
          <a:prstGeom prst="bentConnector3">
            <a:avLst>
              <a:gd name="adj1" fmla="val 50012"/>
            </a:avLst>
          </a:prstGeom>
          <a:noFill/>
          <a:ln w="9525" cap="flat" cmpd="sng">
            <a:solidFill>
              <a:schemeClr val="dk2"/>
            </a:solidFill>
            <a:prstDash val="dash"/>
            <a:round/>
            <a:headEnd type="none" w="med" len="med"/>
            <a:tailEnd type="none" w="med" len="med"/>
          </a:ln>
        </p:spPr>
      </p:cxnSp>
      <p:cxnSp>
        <p:nvCxnSpPr>
          <p:cNvPr id="778" name="Google Shape;778;p110"/>
          <p:cNvCxnSpPr>
            <a:stCxn id="772" idx="1"/>
            <a:endCxn id="775"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779" name="Google Shape;779;p110"/>
          <p:cNvGrpSpPr/>
          <p:nvPr/>
        </p:nvGrpSpPr>
        <p:grpSpPr>
          <a:xfrm>
            <a:off x="4953750" y="104437"/>
            <a:ext cx="1765035" cy="728127"/>
            <a:chOff x="1092698" y="3492239"/>
            <a:chExt cx="2722139" cy="1572289"/>
          </a:xfrm>
        </p:grpSpPr>
        <p:sp>
          <p:nvSpPr>
            <p:cNvPr id="780" name="Google Shape;780;p110"/>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781" name="Google Shape;781;p110"/>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782" name="Google Shape;782;p110"/>
          <p:cNvCxnSpPr>
            <a:stCxn id="767" idx="0"/>
          </p:cNvCxnSpPr>
          <p:nvPr/>
        </p:nvCxnSpPr>
        <p:spPr>
          <a:xfrm rot="-5400000">
            <a:off x="3328445" y="1025302"/>
            <a:ext cx="1841100" cy="1404000"/>
          </a:xfrm>
          <a:prstGeom prst="bentConnector3">
            <a:avLst>
              <a:gd name="adj1" fmla="val 100004"/>
            </a:avLst>
          </a:prstGeom>
          <a:noFill/>
          <a:ln w="9525" cap="flat" cmpd="sng">
            <a:solidFill>
              <a:schemeClr val="dk2"/>
            </a:solidFill>
            <a:prstDash val="dash"/>
            <a:round/>
            <a:headEnd type="none" w="med" len="med"/>
            <a:tailEnd type="none" w="med" len="med"/>
          </a:ln>
        </p:spPr>
      </p:cxnSp>
      <p:cxnSp>
        <p:nvCxnSpPr>
          <p:cNvPr id="783" name="Google Shape;783;p110"/>
          <p:cNvCxnSpPr>
            <a:stCxn id="780" idx="2"/>
            <a:endCxn id="770"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784" name="Google Shape;784;p110"/>
          <p:cNvGrpSpPr/>
          <p:nvPr/>
        </p:nvGrpSpPr>
        <p:grpSpPr>
          <a:xfrm>
            <a:off x="2618213" y="4174625"/>
            <a:ext cx="1857538" cy="926694"/>
            <a:chOff x="1119835" y="2817781"/>
            <a:chExt cx="2814452" cy="921900"/>
          </a:xfrm>
        </p:grpSpPr>
        <p:sp>
          <p:nvSpPr>
            <p:cNvPr id="785" name="Google Shape;785;p110"/>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786" name="Google Shape;786;p110"/>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787" name="Google Shape;787;p110"/>
          <p:cNvCxnSpPr>
            <a:stCxn id="786" idx="0"/>
            <a:endCxn id="765"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788" name="Google Shape;788;p110"/>
          <p:cNvGrpSpPr/>
          <p:nvPr/>
        </p:nvGrpSpPr>
        <p:grpSpPr>
          <a:xfrm>
            <a:off x="7242271" y="4111175"/>
            <a:ext cx="1793091" cy="996209"/>
            <a:chOff x="1217350" y="2817775"/>
            <a:chExt cx="2716804" cy="1048200"/>
          </a:xfrm>
        </p:grpSpPr>
        <p:sp>
          <p:nvSpPr>
            <p:cNvPr id="789" name="Google Shape;789;p11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457200" lvl="0" indent="0" algn="l" rtl="0">
                <a:spcBef>
                  <a:spcPts val="0"/>
                </a:spcBef>
                <a:spcAft>
                  <a:spcPts val="0"/>
                </a:spcAft>
                <a:buNone/>
              </a:pPr>
              <a:endParaRPr sz="400"/>
            </a:p>
          </p:txBody>
        </p:sp>
        <p:sp>
          <p:nvSpPr>
            <p:cNvPr id="790" name="Google Shape;790;p110"/>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791" name="Google Shape;791;p110"/>
          <p:cNvCxnSpPr>
            <a:stCxn id="790" idx="0"/>
            <a:endCxn id="772"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792" name="Google Shape;792;p110"/>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793" name="Google Shape;793;p110"/>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794" name="Google Shape;794;p110"/>
          <p:cNvSpPr txBox="1"/>
          <p:nvPr/>
        </p:nvSpPr>
        <p:spPr>
          <a:xfrm>
            <a:off x="739875" y="99350"/>
            <a:ext cx="38322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Eerste aanpassing</a:t>
            </a:r>
            <a:endParaRPr sz="2200"/>
          </a:p>
        </p:txBody>
      </p:sp>
      <p:sp>
        <p:nvSpPr>
          <p:cNvPr id="795" name="Google Shape;795;p110"/>
          <p:cNvSpPr txBox="1"/>
          <p:nvPr/>
        </p:nvSpPr>
        <p:spPr>
          <a:xfrm>
            <a:off x="501150" y="1100713"/>
            <a:ext cx="2673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Basisloon is een begrip dat te weinig gebruikt wordt en niet formeel of algemeen gekend is. </a:t>
            </a:r>
            <a:endParaRPr sz="1100" b="1">
              <a:solidFill>
                <a:srgbClr val="D04A02"/>
              </a:solidFill>
            </a:endParaRPr>
          </a:p>
        </p:txBody>
      </p:sp>
      <p:sp>
        <p:nvSpPr>
          <p:cNvPr id="796" name="Google Shape;796;p110"/>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grpSp>
        <p:nvGrpSpPr>
          <p:cNvPr id="797" name="Google Shape;797;p110"/>
          <p:cNvGrpSpPr/>
          <p:nvPr/>
        </p:nvGrpSpPr>
        <p:grpSpPr>
          <a:xfrm>
            <a:off x="4914500" y="3626050"/>
            <a:ext cx="1869175" cy="1303964"/>
            <a:chOff x="1199576" y="2867754"/>
            <a:chExt cx="2832084" cy="1372016"/>
          </a:xfrm>
        </p:grpSpPr>
        <p:sp>
          <p:nvSpPr>
            <p:cNvPr id="775" name="Google Shape;775;p110"/>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777" name="Google Shape;777;p110"/>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grpSp>
        <p:nvGrpSpPr>
          <p:cNvPr id="802" name="Google Shape;802;p111"/>
          <p:cNvGrpSpPr/>
          <p:nvPr/>
        </p:nvGrpSpPr>
        <p:grpSpPr>
          <a:xfrm>
            <a:off x="501146" y="2943355"/>
            <a:ext cx="1793091" cy="996199"/>
            <a:chOff x="1217350" y="2802915"/>
            <a:chExt cx="2716804" cy="1063066"/>
          </a:xfrm>
        </p:grpSpPr>
        <p:sp>
          <p:nvSpPr>
            <p:cNvPr id="803" name="Google Shape;803;p111"/>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1"/>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805" name="Google Shape;805;p111"/>
          <p:cNvCxnSpPr>
            <a:stCxn id="803" idx="3"/>
            <a:endCxn id="806"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807" name="Google Shape;807;p111"/>
          <p:cNvGrpSpPr/>
          <p:nvPr/>
        </p:nvGrpSpPr>
        <p:grpSpPr>
          <a:xfrm>
            <a:off x="2586200" y="2647852"/>
            <a:ext cx="1921597" cy="1291599"/>
            <a:chOff x="1217345" y="2817775"/>
            <a:chExt cx="2911510" cy="1048206"/>
          </a:xfrm>
        </p:grpSpPr>
        <p:sp>
          <p:nvSpPr>
            <p:cNvPr id="806" name="Google Shape;806;p111"/>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808" name="Google Shape;808;p111"/>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809" name="Google Shape;809;p111"/>
          <p:cNvGrpSpPr/>
          <p:nvPr/>
        </p:nvGrpSpPr>
        <p:grpSpPr>
          <a:xfrm>
            <a:off x="4939722" y="963002"/>
            <a:ext cx="1793094" cy="2049101"/>
            <a:chOff x="1368742" y="2650846"/>
            <a:chExt cx="2716809" cy="1215002"/>
          </a:xfrm>
        </p:grpSpPr>
        <p:sp>
          <p:nvSpPr>
            <p:cNvPr id="810" name="Google Shape;810;p111"/>
            <p:cNvSpPr/>
            <p:nvPr/>
          </p:nvSpPr>
          <p:spPr>
            <a:xfrm>
              <a:off x="1368742" y="2650848"/>
              <a:ext cx="2716800"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Periode</a:t>
              </a:r>
              <a:endParaRPr sz="800"/>
            </a:p>
            <a:p>
              <a:pPr marL="457200" lvl="0" indent="-279400" algn="l" rtl="0">
                <a:spcBef>
                  <a:spcPts val="0"/>
                </a:spcBef>
                <a:spcAft>
                  <a:spcPts val="0"/>
                </a:spcAft>
                <a:buClr>
                  <a:srgbClr val="1B786E"/>
                </a:buClr>
                <a:buSzPts val="800"/>
                <a:buChar char="+"/>
              </a:pPr>
              <a:r>
                <a:rPr lang="en" sz="800" b="1">
                  <a:solidFill>
                    <a:srgbClr val="1B786E"/>
                  </a:solidFill>
                </a:rPr>
                <a:t>brutoloon: Decimal</a:t>
              </a:r>
              <a:endParaRPr sz="800" b="1">
                <a:solidFill>
                  <a:srgbClr val="1B786E"/>
                </a:solidFill>
              </a:endParaRPr>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Voordelen alle aard</a:t>
              </a:r>
              <a:endParaRPr sz="800"/>
            </a:p>
            <a:p>
              <a:pPr marL="457200" lvl="0" indent="-279400" algn="l" rtl="0">
                <a:spcBef>
                  <a:spcPts val="0"/>
                </a:spcBef>
                <a:spcAft>
                  <a:spcPts val="0"/>
                </a:spcAft>
                <a:buSzPts val="800"/>
                <a:buChar char="+"/>
              </a:pPr>
              <a:r>
                <a:rPr lang="en" sz="800"/>
                <a:t>Voorheffingen</a:t>
              </a:r>
              <a:endParaRPr sz="800"/>
            </a:p>
            <a:p>
              <a:pPr marL="457200" lvl="0" indent="-279400" algn="l" rtl="0">
                <a:spcBef>
                  <a:spcPts val="0"/>
                </a:spcBef>
                <a:spcAft>
                  <a:spcPts val="0"/>
                </a:spcAft>
                <a:buSzPts val="800"/>
                <a:buChar char="+"/>
              </a:pPr>
              <a:r>
                <a:rPr lang="en" sz="800"/>
                <a:t>(Bijzondere) Bijdrage voor sociale zekerheid (rsz)</a:t>
              </a:r>
              <a:endParaRPr sz="800"/>
            </a:p>
            <a:p>
              <a:pPr marL="457200" lvl="0" indent="-279400" algn="l" rtl="0">
                <a:spcBef>
                  <a:spcPts val="0"/>
                </a:spcBef>
                <a:spcAft>
                  <a:spcPts val="0"/>
                </a:spcAft>
                <a:buSzPts val="800"/>
                <a:buChar char="+"/>
              </a:pPr>
              <a:r>
                <a:rPr lang="en" sz="800"/>
                <a:t>Vergoedingen</a:t>
              </a:r>
              <a:endParaRPr sz="800"/>
            </a:p>
            <a:p>
              <a:pPr marL="457200" lvl="0" indent="-279400" algn="l" rtl="0">
                <a:spcBef>
                  <a:spcPts val="0"/>
                </a:spcBef>
                <a:spcAft>
                  <a:spcPts val="0"/>
                </a:spcAft>
                <a:buSzPts val="800"/>
                <a:buChar char="+"/>
              </a:pPr>
              <a:r>
                <a:rPr lang="en" sz="800"/>
                <a:t>Eindejaarspremie</a:t>
              </a:r>
              <a:endParaRPr sz="800"/>
            </a:p>
            <a:p>
              <a:pPr marL="457200" lvl="0" indent="-279400" algn="l" rtl="0">
                <a:spcBef>
                  <a:spcPts val="0"/>
                </a:spcBef>
                <a:spcAft>
                  <a:spcPts val="0"/>
                </a:spcAft>
                <a:buSzPts val="800"/>
                <a:buChar char="+"/>
              </a:pPr>
              <a:r>
                <a:rPr lang="en" sz="800"/>
                <a:t>Vakantiegeld</a:t>
              </a:r>
              <a:endParaRPr sz="800"/>
            </a:p>
            <a:p>
              <a:pPr marL="457200" lvl="0" indent="-279400" algn="l" rtl="0">
                <a:spcBef>
                  <a:spcPts val="0"/>
                </a:spcBef>
                <a:spcAft>
                  <a:spcPts val="0"/>
                </a:spcAft>
                <a:buSzPts val="800"/>
                <a:buChar char="+"/>
              </a:pPr>
              <a:r>
                <a:rPr lang="en" sz="800"/>
                <a:t>Loonbeslag</a:t>
              </a:r>
              <a:endParaRPr sz="800"/>
            </a:p>
          </p:txBody>
        </p:sp>
        <p:sp>
          <p:nvSpPr>
            <p:cNvPr id="811" name="Google Shape;811;p111"/>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812" name="Google Shape;812;p111"/>
          <p:cNvGrpSpPr/>
          <p:nvPr/>
        </p:nvGrpSpPr>
        <p:grpSpPr>
          <a:xfrm>
            <a:off x="7242296" y="2943425"/>
            <a:ext cx="1793091" cy="996209"/>
            <a:chOff x="1217350" y="2817775"/>
            <a:chExt cx="2716804" cy="1048200"/>
          </a:xfrm>
        </p:grpSpPr>
        <p:sp>
          <p:nvSpPr>
            <p:cNvPr id="813" name="Google Shape;813;p11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814" name="Google Shape;814;p111"/>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815" name="Google Shape;815;p111"/>
          <p:cNvCxnSpPr>
            <a:stCxn id="806" idx="3"/>
            <a:endCxn id="816" idx="1"/>
          </p:cNvCxnSpPr>
          <p:nvPr/>
        </p:nvCxnSpPr>
        <p:spPr>
          <a:xfrm>
            <a:off x="4507797" y="3293655"/>
            <a:ext cx="418500" cy="1001400"/>
          </a:xfrm>
          <a:prstGeom prst="bentConnector3">
            <a:avLst>
              <a:gd name="adj1" fmla="val 49993"/>
            </a:avLst>
          </a:prstGeom>
          <a:noFill/>
          <a:ln w="9525" cap="flat" cmpd="sng">
            <a:solidFill>
              <a:schemeClr val="dk2"/>
            </a:solidFill>
            <a:prstDash val="dash"/>
            <a:round/>
            <a:headEnd type="none" w="med" len="med"/>
            <a:tailEnd type="none" w="med" len="med"/>
          </a:ln>
        </p:spPr>
      </p:cxnSp>
      <p:cxnSp>
        <p:nvCxnSpPr>
          <p:cNvPr id="817" name="Google Shape;817;p111"/>
          <p:cNvCxnSpPr>
            <a:stCxn id="818" idx="0"/>
            <a:endCxn id="810" idx="2"/>
          </p:cNvCxnSpPr>
          <p:nvPr/>
        </p:nvCxnSpPr>
        <p:spPr>
          <a:xfrm rot="5400000" flipH="1">
            <a:off x="5518460" y="3329775"/>
            <a:ext cx="648300" cy="12900"/>
          </a:xfrm>
          <a:prstGeom prst="bentConnector3">
            <a:avLst>
              <a:gd name="adj1" fmla="val 49998"/>
            </a:avLst>
          </a:prstGeom>
          <a:noFill/>
          <a:ln w="9525" cap="flat" cmpd="sng">
            <a:solidFill>
              <a:schemeClr val="dk2"/>
            </a:solidFill>
            <a:prstDash val="dash"/>
            <a:round/>
            <a:headEnd type="none" w="med" len="med"/>
            <a:tailEnd type="none" w="med" len="med"/>
          </a:ln>
        </p:spPr>
      </p:cxnSp>
      <p:cxnSp>
        <p:nvCxnSpPr>
          <p:cNvPr id="819" name="Google Shape;819;p111"/>
          <p:cNvCxnSpPr>
            <a:stCxn id="813" idx="1"/>
            <a:endCxn id="816"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820" name="Google Shape;820;p111"/>
          <p:cNvGrpSpPr/>
          <p:nvPr/>
        </p:nvGrpSpPr>
        <p:grpSpPr>
          <a:xfrm>
            <a:off x="4953750" y="104437"/>
            <a:ext cx="1765035" cy="728127"/>
            <a:chOff x="1092698" y="3492239"/>
            <a:chExt cx="2722139" cy="1572289"/>
          </a:xfrm>
        </p:grpSpPr>
        <p:sp>
          <p:nvSpPr>
            <p:cNvPr id="821" name="Google Shape;821;p111"/>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22" name="Google Shape;822;p111"/>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823" name="Google Shape;823;p111"/>
          <p:cNvCxnSpPr>
            <a:stCxn id="808" idx="0"/>
          </p:cNvCxnSpPr>
          <p:nvPr/>
        </p:nvCxnSpPr>
        <p:spPr>
          <a:xfrm rot="-5400000">
            <a:off x="3328445" y="1025302"/>
            <a:ext cx="1841100" cy="1404000"/>
          </a:xfrm>
          <a:prstGeom prst="bentConnector3">
            <a:avLst>
              <a:gd name="adj1" fmla="val 100004"/>
            </a:avLst>
          </a:prstGeom>
          <a:noFill/>
          <a:ln w="9525" cap="flat" cmpd="sng">
            <a:solidFill>
              <a:schemeClr val="dk2"/>
            </a:solidFill>
            <a:prstDash val="dash"/>
            <a:round/>
            <a:headEnd type="none" w="med" len="med"/>
            <a:tailEnd type="none" w="med" len="med"/>
          </a:ln>
        </p:spPr>
      </p:cxnSp>
      <p:cxnSp>
        <p:nvCxnSpPr>
          <p:cNvPr id="824" name="Google Shape;824;p111"/>
          <p:cNvCxnSpPr>
            <a:stCxn id="821" idx="2"/>
            <a:endCxn id="811"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825" name="Google Shape;825;p111"/>
          <p:cNvGrpSpPr/>
          <p:nvPr/>
        </p:nvGrpSpPr>
        <p:grpSpPr>
          <a:xfrm>
            <a:off x="2618213" y="4174625"/>
            <a:ext cx="1857538" cy="926694"/>
            <a:chOff x="1119835" y="2817781"/>
            <a:chExt cx="2814452" cy="921900"/>
          </a:xfrm>
        </p:grpSpPr>
        <p:sp>
          <p:nvSpPr>
            <p:cNvPr id="826" name="Google Shape;826;p111"/>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827" name="Google Shape;827;p111"/>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828" name="Google Shape;828;p111"/>
          <p:cNvCxnSpPr>
            <a:stCxn id="827" idx="0"/>
            <a:endCxn id="806"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829" name="Google Shape;829;p111"/>
          <p:cNvGrpSpPr/>
          <p:nvPr/>
        </p:nvGrpSpPr>
        <p:grpSpPr>
          <a:xfrm>
            <a:off x="7242271" y="4111175"/>
            <a:ext cx="1793091" cy="996209"/>
            <a:chOff x="1217350" y="2817775"/>
            <a:chExt cx="2716804" cy="1048200"/>
          </a:xfrm>
        </p:grpSpPr>
        <p:sp>
          <p:nvSpPr>
            <p:cNvPr id="830" name="Google Shape;830;p11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831" name="Google Shape;831;p111"/>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832" name="Google Shape;832;p111"/>
          <p:cNvCxnSpPr>
            <a:stCxn id="831" idx="0"/>
            <a:endCxn id="813"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833" name="Google Shape;833;p111"/>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834" name="Google Shape;834;p111"/>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835" name="Google Shape;835;p111"/>
          <p:cNvSpPr txBox="1"/>
          <p:nvPr/>
        </p:nvSpPr>
        <p:spPr>
          <a:xfrm>
            <a:off x="739875" y="99350"/>
            <a:ext cx="38322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Eerste aanpassing</a:t>
            </a:r>
            <a:endParaRPr sz="2200"/>
          </a:p>
        </p:txBody>
      </p:sp>
      <p:sp>
        <p:nvSpPr>
          <p:cNvPr id="836" name="Google Shape;836;p111"/>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837" name="Google Shape;837;p111"/>
          <p:cNvSpPr txBox="1"/>
          <p:nvPr/>
        </p:nvSpPr>
        <p:spPr>
          <a:xfrm>
            <a:off x="501150" y="1553350"/>
            <a:ext cx="29508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i="1">
                <a:solidFill>
                  <a:srgbClr val="1B786E"/>
                </a:solidFill>
              </a:rPr>
              <a:t>Brutoloon </a:t>
            </a:r>
            <a:r>
              <a:rPr lang="en" sz="1100" b="1">
                <a:solidFill>
                  <a:srgbClr val="1B786E"/>
                </a:solidFill>
              </a:rPr>
              <a:t>is een beter gekend begrip en heeft ook een meer concrete definitie en achterliggende berekening. </a:t>
            </a:r>
            <a:br>
              <a:rPr lang="en" sz="1100" b="1">
                <a:solidFill>
                  <a:srgbClr val="1B786E"/>
                </a:solidFill>
              </a:rPr>
            </a:br>
            <a:r>
              <a:rPr lang="en" sz="800" b="1">
                <a:solidFill>
                  <a:srgbClr val="1B786E"/>
                </a:solidFill>
              </a:rPr>
              <a:t>nl. som van de verschuldigde bedragen (voor gepresteerde arbeid; betaalde afwezigheden; toeslagen; premies) samen met de voordelen in natura </a:t>
            </a:r>
            <a:endParaRPr sz="800" b="1">
              <a:solidFill>
                <a:srgbClr val="1B786E"/>
              </a:solidFill>
            </a:endParaRPr>
          </a:p>
        </p:txBody>
      </p:sp>
      <p:grpSp>
        <p:nvGrpSpPr>
          <p:cNvPr id="838" name="Google Shape;838;p111"/>
          <p:cNvGrpSpPr/>
          <p:nvPr/>
        </p:nvGrpSpPr>
        <p:grpSpPr>
          <a:xfrm>
            <a:off x="4914500" y="3660375"/>
            <a:ext cx="1869175" cy="1269639"/>
            <a:chOff x="1199576" y="2903871"/>
            <a:chExt cx="2832084" cy="1335900"/>
          </a:xfrm>
        </p:grpSpPr>
        <p:sp>
          <p:nvSpPr>
            <p:cNvPr id="816" name="Google Shape;816;p111"/>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818" name="Google Shape;818;p111"/>
            <p:cNvSpPr/>
            <p:nvPr/>
          </p:nvSpPr>
          <p:spPr>
            <a:xfrm>
              <a:off x="1199576" y="2903871"/>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112"/>
          <p:cNvGrpSpPr/>
          <p:nvPr/>
        </p:nvGrpSpPr>
        <p:grpSpPr>
          <a:xfrm>
            <a:off x="501146" y="2943355"/>
            <a:ext cx="1793091" cy="996199"/>
            <a:chOff x="1217350" y="2802915"/>
            <a:chExt cx="2716804" cy="1063066"/>
          </a:xfrm>
        </p:grpSpPr>
        <p:sp>
          <p:nvSpPr>
            <p:cNvPr id="844" name="Google Shape;844;p112"/>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2"/>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846" name="Google Shape;846;p112"/>
          <p:cNvCxnSpPr>
            <a:stCxn id="844" idx="3"/>
            <a:endCxn id="847"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848" name="Google Shape;848;p112"/>
          <p:cNvGrpSpPr/>
          <p:nvPr/>
        </p:nvGrpSpPr>
        <p:grpSpPr>
          <a:xfrm>
            <a:off x="2586200" y="2647852"/>
            <a:ext cx="1921597" cy="1291599"/>
            <a:chOff x="1217345" y="2817775"/>
            <a:chExt cx="2911510" cy="1048206"/>
          </a:xfrm>
        </p:grpSpPr>
        <p:sp>
          <p:nvSpPr>
            <p:cNvPr id="847" name="Google Shape;847;p112"/>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849" name="Google Shape;849;p112"/>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850" name="Google Shape;850;p112"/>
          <p:cNvGrpSpPr/>
          <p:nvPr/>
        </p:nvGrpSpPr>
        <p:grpSpPr>
          <a:xfrm>
            <a:off x="4939722" y="963002"/>
            <a:ext cx="1793094" cy="2049101"/>
            <a:chOff x="1368742" y="2650846"/>
            <a:chExt cx="2716809" cy="1215002"/>
          </a:xfrm>
        </p:grpSpPr>
        <p:sp>
          <p:nvSpPr>
            <p:cNvPr id="851" name="Google Shape;851;p112"/>
            <p:cNvSpPr/>
            <p:nvPr/>
          </p:nvSpPr>
          <p:spPr>
            <a:xfrm>
              <a:off x="1368742" y="2650848"/>
              <a:ext cx="2716800" cy="121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Periode</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Clr>
                  <a:srgbClr val="D04A02"/>
                </a:buClr>
                <a:buSzPts val="800"/>
                <a:buChar char="+"/>
              </a:pPr>
              <a:r>
                <a:rPr lang="en" sz="800" b="1">
                  <a:solidFill>
                    <a:srgbClr val="D04A02"/>
                  </a:solidFill>
                </a:rPr>
                <a:t>Voordelen alle aard</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Voorheffingen</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(Bijzondere) Bijdrage voor sociale zekerheid (rsz)</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Vergoedingen</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Eindejaarspremie</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Vakantiegeld</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Loonbeslag</a:t>
              </a:r>
              <a:endParaRPr sz="800" b="1">
                <a:solidFill>
                  <a:srgbClr val="D04A02"/>
                </a:solidFill>
              </a:endParaRPr>
            </a:p>
          </p:txBody>
        </p:sp>
        <p:sp>
          <p:nvSpPr>
            <p:cNvPr id="852" name="Google Shape;852;p112"/>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853" name="Google Shape;853;p112"/>
          <p:cNvGrpSpPr/>
          <p:nvPr/>
        </p:nvGrpSpPr>
        <p:grpSpPr>
          <a:xfrm>
            <a:off x="7242296" y="2943425"/>
            <a:ext cx="1793091" cy="996209"/>
            <a:chOff x="1217350" y="2817775"/>
            <a:chExt cx="2716804" cy="1048200"/>
          </a:xfrm>
        </p:grpSpPr>
        <p:sp>
          <p:nvSpPr>
            <p:cNvPr id="854" name="Google Shape;854;p11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855" name="Google Shape;855;p112"/>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856" name="Google Shape;856;p112"/>
          <p:cNvCxnSpPr>
            <a:stCxn id="847" idx="3"/>
            <a:endCxn id="857" idx="1"/>
          </p:cNvCxnSpPr>
          <p:nvPr/>
        </p:nvCxnSpPr>
        <p:spPr>
          <a:xfrm>
            <a:off x="4507797" y="3293655"/>
            <a:ext cx="418500" cy="1001400"/>
          </a:xfrm>
          <a:prstGeom prst="bentConnector3">
            <a:avLst>
              <a:gd name="adj1" fmla="val 49993"/>
            </a:avLst>
          </a:prstGeom>
          <a:noFill/>
          <a:ln w="9525" cap="flat" cmpd="sng">
            <a:solidFill>
              <a:schemeClr val="dk2"/>
            </a:solidFill>
            <a:prstDash val="dash"/>
            <a:round/>
            <a:headEnd type="none" w="med" len="med"/>
            <a:tailEnd type="none" w="med" len="med"/>
          </a:ln>
        </p:spPr>
      </p:cxnSp>
      <p:cxnSp>
        <p:nvCxnSpPr>
          <p:cNvPr id="858" name="Google Shape;858;p112"/>
          <p:cNvCxnSpPr>
            <a:stCxn id="859" idx="0"/>
            <a:endCxn id="851" idx="2"/>
          </p:cNvCxnSpPr>
          <p:nvPr/>
        </p:nvCxnSpPr>
        <p:spPr>
          <a:xfrm rot="5400000" flipH="1">
            <a:off x="5535710" y="3312700"/>
            <a:ext cx="613800" cy="12900"/>
          </a:xfrm>
          <a:prstGeom prst="bentConnector3">
            <a:avLst>
              <a:gd name="adj1" fmla="val 50012"/>
            </a:avLst>
          </a:prstGeom>
          <a:noFill/>
          <a:ln w="9525" cap="flat" cmpd="sng">
            <a:solidFill>
              <a:schemeClr val="dk2"/>
            </a:solidFill>
            <a:prstDash val="dash"/>
            <a:round/>
            <a:headEnd type="none" w="med" len="med"/>
            <a:tailEnd type="none" w="med" len="med"/>
          </a:ln>
        </p:spPr>
      </p:cxnSp>
      <p:cxnSp>
        <p:nvCxnSpPr>
          <p:cNvPr id="860" name="Google Shape;860;p112"/>
          <p:cNvCxnSpPr>
            <a:stCxn id="854" idx="1"/>
            <a:endCxn id="857"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861" name="Google Shape;861;p112"/>
          <p:cNvGrpSpPr/>
          <p:nvPr/>
        </p:nvGrpSpPr>
        <p:grpSpPr>
          <a:xfrm>
            <a:off x="4953750" y="104437"/>
            <a:ext cx="1765035" cy="728127"/>
            <a:chOff x="1092698" y="3492239"/>
            <a:chExt cx="2722139" cy="1572289"/>
          </a:xfrm>
        </p:grpSpPr>
        <p:sp>
          <p:nvSpPr>
            <p:cNvPr id="862" name="Google Shape;862;p112"/>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863" name="Google Shape;863;p112"/>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864" name="Google Shape;864;p112"/>
          <p:cNvCxnSpPr>
            <a:stCxn id="849" idx="0"/>
          </p:cNvCxnSpPr>
          <p:nvPr/>
        </p:nvCxnSpPr>
        <p:spPr>
          <a:xfrm rot="-5400000">
            <a:off x="3328445" y="1025302"/>
            <a:ext cx="1841100" cy="1404000"/>
          </a:xfrm>
          <a:prstGeom prst="bentConnector3">
            <a:avLst>
              <a:gd name="adj1" fmla="val 100004"/>
            </a:avLst>
          </a:prstGeom>
          <a:noFill/>
          <a:ln w="9525" cap="flat" cmpd="sng">
            <a:solidFill>
              <a:schemeClr val="dk2"/>
            </a:solidFill>
            <a:prstDash val="dash"/>
            <a:round/>
            <a:headEnd type="none" w="med" len="med"/>
            <a:tailEnd type="none" w="med" len="med"/>
          </a:ln>
        </p:spPr>
      </p:cxnSp>
      <p:cxnSp>
        <p:nvCxnSpPr>
          <p:cNvPr id="865" name="Google Shape;865;p112"/>
          <p:cNvCxnSpPr>
            <a:stCxn id="862" idx="2"/>
            <a:endCxn id="852"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866" name="Google Shape;866;p112"/>
          <p:cNvGrpSpPr/>
          <p:nvPr/>
        </p:nvGrpSpPr>
        <p:grpSpPr>
          <a:xfrm>
            <a:off x="2618213" y="4174625"/>
            <a:ext cx="1857538" cy="926694"/>
            <a:chOff x="1119835" y="2817781"/>
            <a:chExt cx="2814452" cy="921900"/>
          </a:xfrm>
        </p:grpSpPr>
        <p:sp>
          <p:nvSpPr>
            <p:cNvPr id="867" name="Google Shape;867;p112"/>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868" name="Google Shape;868;p112"/>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869" name="Google Shape;869;p112"/>
          <p:cNvCxnSpPr>
            <a:stCxn id="868" idx="0"/>
            <a:endCxn id="847"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870" name="Google Shape;870;p112"/>
          <p:cNvGrpSpPr/>
          <p:nvPr/>
        </p:nvGrpSpPr>
        <p:grpSpPr>
          <a:xfrm>
            <a:off x="7242271" y="4111175"/>
            <a:ext cx="1793091" cy="996209"/>
            <a:chOff x="1217350" y="2817775"/>
            <a:chExt cx="2716804" cy="1048200"/>
          </a:xfrm>
        </p:grpSpPr>
        <p:sp>
          <p:nvSpPr>
            <p:cNvPr id="871" name="Google Shape;871;p11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872" name="Google Shape;872;p112"/>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873" name="Google Shape;873;p112"/>
          <p:cNvCxnSpPr>
            <a:stCxn id="872" idx="0"/>
            <a:endCxn id="854"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874" name="Google Shape;874;p112"/>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875" name="Google Shape;875;p112"/>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876" name="Google Shape;876;p112"/>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Tweede aanpassing</a:t>
            </a:r>
            <a:endParaRPr sz="2200"/>
          </a:p>
        </p:txBody>
      </p:sp>
      <p:sp>
        <p:nvSpPr>
          <p:cNvPr id="877" name="Google Shape;877;p112"/>
          <p:cNvSpPr txBox="1"/>
          <p:nvPr/>
        </p:nvSpPr>
        <p:spPr>
          <a:xfrm>
            <a:off x="501150" y="1100713"/>
            <a:ext cx="2673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De klasse </a:t>
            </a:r>
            <a:r>
              <a:rPr lang="en" sz="1100" b="1" i="1">
                <a:solidFill>
                  <a:srgbClr val="D04A02"/>
                </a:solidFill>
              </a:rPr>
              <a:t>Arbeidsloon</a:t>
            </a:r>
            <a:r>
              <a:rPr lang="en" sz="1100" b="1">
                <a:solidFill>
                  <a:srgbClr val="D04A02"/>
                </a:solidFill>
              </a:rPr>
              <a:t> bevat nu te veel detail, althans voor de scope van de standaard en dit project. </a:t>
            </a:r>
            <a:endParaRPr sz="1100" b="1">
              <a:solidFill>
                <a:srgbClr val="D04A02"/>
              </a:solidFill>
            </a:endParaRPr>
          </a:p>
        </p:txBody>
      </p:sp>
      <p:sp>
        <p:nvSpPr>
          <p:cNvPr id="878" name="Google Shape;878;p112"/>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grpSp>
        <p:nvGrpSpPr>
          <p:cNvPr id="879" name="Google Shape;879;p112"/>
          <p:cNvGrpSpPr/>
          <p:nvPr/>
        </p:nvGrpSpPr>
        <p:grpSpPr>
          <a:xfrm>
            <a:off x="4914500" y="3626050"/>
            <a:ext cx="1869175" cy="1303964"/>
            <a:chOff x="1199576" y="2867754"/>
            <a:chExt cx="2832084" cy="1372016"/>
          </a:xfrm>
        </p:grpSpPr>
        <p:sp>
          <p:nvSpPr>
            <p:cNvPr id="857" name="Google Shape;857;p112"/>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859" name="Google Shape;859;p112"/>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113"/>
          <p:cNvGrpSpPr/>
          <p:nvPr/>
        </p:nvGrpSpPr>
        <p:grpSpPr>
          <a:xfrm>
            <a:off x="501146" y="2943355"/>
            <a:ext cx="1793091" cy="996199"/>
            <a:chOff x="1217350" y="2802915"/>
            <a:chExt cx="2716804" cy="1063066"/>
          </a:xfrm>
        </p:grpSpPr>
        <p:sp>
          <p:nvSpPr>
            <p:cNvPr id="885" name="Google Shape;885;p113"/>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3"/>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887" name="Google Shape;887;p113"/>
          <p:cNvCxnSpPr>
            <a:stCxn id="885" idx="3"/>
            <a:endCxn id="888"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889" name="Google Shape;889;p113"/>
          <p:cNvGrpSpPr/>
          <p:nvPr/>
        </p:nvGrpSpPr>
        <p:grpSpPr>
          <a:xfrm>
            <a:off x="2586200" y="2647852"/>
            <a:ext cx="1921597" cy="1291599"/>
            <a:chOff x="1217345" y="2817775"/>
            <a:chExt cx="2911510" cy="1048206"/>
          </a:xfrm>
        </p:grpSpPr>
        <p:sp>
          <p:nvSpPr>
            <p:cNvPr id="888" name="Google Shape;888;p113"/>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890" name="Google Shape;890;p113"/>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891" name="Google Shape;891;p113"/>
          <p:cNvGrpSpPr/>
          <p:nvPr/>
        </p:nvGrpSpPr>
        <p:grpSpPr>
          <a:xfrm>
            <a:off x="4939725" y="963086"/>
            <a:ext cx="1793091" cy="2478646"/>
            <a:chOff x="1368746" y="2650846"/>
            <a:chExt cx="2716805" cy="1356007"/>
          </a:xfrm>
        </p:grpSpPr>
        <p:sp>
          <p:nvSpPr>
            <p:cNvPr id="892" name="Google Shape;892;p113"/>
            <p:cNvSpPr/>
            <p:nvPr/>
          </p:nvSpPr>
          <p:spPr>
            <a:xfrm>
              <a:off x="1368746" y="2650854"/>
              <a:ext cx="2716800" cy="135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b="1">
                  <a:solidFill>
                    <a:srgbClr val="1B786E"/>
                  </a:solidFill>
                </a:rPr>
                <a:t>af te trekken netto bedragen: Decimal</a:t>
              </a:r>
              <a:endParaRPr sz="800" b="1">
                <a:solidFill>
                  <a:srgbClr val="1B786E"/>
                </a:solidFill>
              </a:endParaRPr>
            </a:p>
            <a:p>
              <a:pPr marL="457200" lvl="0" indent="-279400" algn="l" rtl="0">
                <a:spcBef>
                  <a:spcPts val="0"/>
                </a:spcBef>
                <a:spcAft>
                  <a:spcPts val="0"/>
                </a:spcAft>
                <a:buClr>
                  <a:srgbClr val="1B786E"/>
                </a:buClr>
                <a:buSzPts val="800"/>
                <a:buChar char="+"/>
              </a:pPr>
              <a:r>
                <a:rPr lang="en" sz="800" b="1">
                  <a:solidFill>
                    <a:srgbClr val="1B786E"/>
                  </a:solidFill>
                </a:rPr>
                <a:t>bedrijfsvoorheffing: Decimal</a:t>
              </a:r>
              <a:endParaRPr sz="800" b="1">
                <a:solidFill>
                  <a:srgbClr val="1B786E"/>
                </a:solidFill>
              </a:endParaRPr>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Clr>
                  <a:srgbClr val="1B786E"/>
                </a:buClr>
                <a:buSzPts val="800"/>
                <a:buChar char="+"/>
              </a:pPr>
              <a:r>
                <a:rPr lang="en" sz="800" b="1">
                  <a:solidFill>
                    <a:srgbClr val="1B786E"/>
                  </a:solidFill>
                </a:rPr>
                <a:t>inhoudingen voor de sociale zekerheid: Decimal</a:t>
              </a:r>
              <a:endParaRPr sz="800" b="1">
                <a:solidFill>
                  <a:srgbClr val="1B786E"/>
                </a:solidFill>
              </a:endParaRPr>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Clr>
                  <a:srgbClr val="1B786E"/>
                </a:buClr>
                <a:buSzPts val="800"/>
                <a:buChar char="+"/>
              </a:pPr>
              <a:r>
                <a:rPr lang="en" sz="800" b="1">
                  <a:solidFill>
                    <a:srgbClr val="1B786E"/>
                  </a:solidFill>
                </a:rPr>
                <a:t>supplementaire belastbare bedragen: Decimal</a:t>
              </a:r>
              <a:endParaRPr sz="800" b="1">
                <a:solidFill>
                  <a:srgbClr val="1B786E"/>
                </a:solidFill>
              </a:endParaRPr>
            </a:p>
            <a:p>
              <a:pPr marL="457200" lvl="0" indent="-279400" algn="l" rtl="0">
                <a:spcBef>
                  <a:spcPts val="0"/>
                </a:spcBef>
                <a:spcAft>
                  <a:spcPts val="0"/>
                </a:spcAft>
                <a:buClr>
                  <a:srgbClr val="1B786E"/>
                </a:buClr>
                <a:buSzPts val="800"/>
                <a:buChar char="+"/>
              </a:pPr>
              <a:r>
                <a:rPr lang="en" sz="800" b="1">
                  <a:solidFill>
                    <a:srgbClr val="1B786E"/>
                  </a:solidFill>
                </a:rPr>
                <a:t>supplementaire netto bedragen: Decimal</a:t>
              </a:r>
              <a:endParaRPr sz="800" b="1">
                <a:solidFill>
                  <a:srgbClr val="1B786E"/>
                </a:solidFill>
              </a:endParaRPr>
            </a:p>
            <a:p>
              <a:pPr marL="457200" lvl="0" indent="-279400" algn="l" rtl="0">
                <a:spcBef>
                  <a:spcPts val="0"/>
                </a:spcBef>
                <a:spcAft>
                  <a:spcPts val="0"/>
                </a:spcAft>
                <a:buSzPts val="800"/>
                <a:buChar char="+"/>
              </a:pPr>
              <a:r>
                <a:rPr lang="en" sz="800"/>
                <a:t>verloningsperiode: Periode</a:t>
              </a:r>
              <a:endParaRPr sz="800" b="1">
                <a:solidFill>
                  <a:srgbClr val="1B786E"/>
                </a:solidFill>
              </a:endParaRPr>
            </a:p>
          </p:txBody>
        </p:sp>
        <p:sp>
          <p:nvSpPr>
            <p:cNvPr id="893" name="Google Shape;893;p113"/>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894" name="Google Shape;894;p113"/>
          <p:cNvGrpSpPr/>
          <p:nvPr/>
        </p:nvGrpSpPr>
        <p:grpSpPr>
          <a:xfrm>
            <a:off x="7242296" y="2943425"/>
            <a:ext cx="1793091" cy="996209"/>
            <a:chOff x="1217350" y="2817775"/>
            <a:chExt cx="2716804" cy="1048200"/>
          </a:xfrm>
        </p:grpSpPr>
        <p:sp>
          <p:nvSpPr>
            <p:cNvPr id="895" name="Google Shape;895;p11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896" name="Google Shape;896;p113"/>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897" name="Google Shape;897;p113"/>
          <p:cNvCxnSpPr>
            <a:stCxn id="888" idx="3"/>
            <a:endCxn id="898" idx="1"/>
          </p:cNvCxnSpPr>
          <p:nvPr/>
        </p:nvCxnSpPr>
        <p:spPr>
          <a:xfrm>
            <a:off x="4507797" y="3293655"/>
            <a:ext cx="418500" cy="1001400"/>
          </a:xfrm>
          <a:prstGeom prst="bentConnector3">
            <a:avLst>
              <a:gd name="adj1" fmla="val 49993"/>
            </a:avLst>
          </a:prstGeom>
          <a:noFill/>
          <a:ln w="9525" cap="flat" cmpd="sng">
            <a:solidFill>
              <a:schemeClr val="dk2"/>
            </a:solidFill>
            <a:prstDash val="dash"/>
            <a:round/>
            <a:headEnd type="none" w="med" len="med"/>
            <a:tailEnd type="none" w="med" len="med"/>
          </a:ln>
        </p:spPr>
      </p:cxnSp>
      <p:cxnSp>
        <p:nvCxnSpPr>
          <p:cNvPr id="899" name="Google Shape;899;p113"/>
          <p:cNvCxnSpPr>
            <a:stCxn id="900" idx="0"/>
            <a:endCxn id="892" idx="2"/>
          </p:cNvCxnSpPr>
          <p:nvPr/>
        </p:nvCxnSpPr>
        <p:spPr>
          <a:xfrm rot="5400000" flipH="1">
            <a:off x="5708169" y="3569832"/>
            <a:ext cx="263100" cy="69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901" name="Google Shape;901;p113"/>
          <p:cNvCxnSpPr>
            <a:stCxn id="895" idx="1"/>
            <a:endCxn id="898"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902" name="Google Shape;902;p113"/>
          <p:cNvGrpSpPr/>
          <p:nvPr/>
        </p:nvGrpSpPr>
        <p:grpSpPr>
          <a:xfrm>
            <a:off x="4953750" y="104437"/>
            <a:ext cx="1765035" cy="728127"/>
            <a:chOff x="1092698" y="3492239"/>
            <a:chExt cx="2722139" cy="1572289"/>
          </a:xfrm>
        </p:grpSpPr>
        <p:sp>
          <p:nvSpPr>
            <p:cNvPr id="903" name="Google Shape;903;p113"/>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04" name="Google Shape;904;p113"/>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905" name="Google Shape;905;p113"/>
          <p:cNvCxnSpPr>
            <a:stCxn id="890" idx="0"/>
          </p:cNvCxnSpPr>
          <p:nvPr/>
        </p:nvCxnSpPr>
        <p:spPr>
          <a:xfrm rot="-5400000">
            <a:off x="3328445" y="1025302"/>
            <a:ext cx="1841100" cy="1404000"/>
          </a:xfrm>
          <a:prstGeom prst="bentConnector3">
            <a:avLst>
              <a:gd name="adj1" fmla="val 100004"/>
            </a:avLst>
          </a:prstGeom>
          <a:noFill/>
          <a:ln w="9525" cap="flat" cmpd="sng">
            <a:solidFill>
              <a:schemeClr val="dk2"/>
            </a:solidFill>
            <a:prstDash val="dash"/>
            <a:round/>
            <a:headEnd type="none" w="med" len="med"/>
            <a:tailEnd type="none" w="med" len="med"/>
          </a:ln>
        </p:spPr>
      </p:cxnSp>
      <p:cxnSp>
        <p:nvCxnSpPr>
          <p:cNvPr id="906" name="Google Shape;906;p113"/>
          <p:cNvCxnSpPr>
            <a:stCxn id="903" idx="2"/>
            <a:endCxn id="893" idx="0"/>
          </p:cNvCxnSpPr>
          <p:nvPr/>
        </p:nvCxnSpPr>
        <p:spPr>
          <a:xfrm rot="5400000">
            <a:off x="5771848" y="896914"/>
            <a:ext cx="130500" cy="1800"/>
          </a:xfrm>
          <a:prstGeom prst="bentConnector3">
            <a:avLst>
              <a:gd name="adj1" fmla="val 50008"/>
            </a:avLst>
          </a:prstGeom>
          <a:noFill/>
          <a:ln w="9525" cap="flat" cmpd="sng">
            <a:solidFill>
              <a:schemeClr val="dk2"/>
            </a:solidFill>
            <a:prstDash val="dash"/>
            <a:round/>
            <a:headEnd type="none" w="med" len="med"/>
            <a:tailEnd type="none" w="med" len="med"/>
          </a:ln>
        </p:spPr>
      </p:cxnSp>
      <p:grpSp>
        <p:nvGrpSpPr>
          <p:cNvPr id="907" name="Google Shape;907;p113"/>
          <p:cNvGrpSpPr/>
          <p:nvPr/>
        </p:nvGrpSpPr>
        <p:grpSpPr>
          <a:xfrm>
            <a:off x="2618213" y="4174625"/>
            <a:ext cx="1857538" cy="926694"/>
            <a:chOff x="1119835" y="2817781"/>
            <a:chExt cx="2814452" cy="921900"/>
          </a:xfrm>
        </p:grpSpPr>
        <p:sp>
          <p:nvSpPr>
            <p:cNvPr id="908" name="Google Shape;908;p113"/>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909" name="Google Shape;909;p113"/>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910" name="Google Shape;910;p113"/>
          <p:cNvCxnSpPr>
            <a:stCxn id="909" idx="0"/>
            <a:endCxn id="888"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911" name="Google Shape;911;p113"/>
          <p:cNvGrpSpPr/>
          <p:nvPr/>
        </p:nvGrpSpPr>
        <p:grpSpPr>
          <a:xfrm>
            <a:off x="7242271" y="4111175"/>
            <a:ext cx="1793091" cy="996209"/>
            <a:chOff x="1217350" y="2817775"/>
            <a:chExt cx="2716804" cy="1048200"/>
          </a:xfrm>
        </p:grpSpPr>
        <p:sp>
          <p:nvSpPr>
            <p:cNvPr id="912" name="Google Shape;912;p11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913" name="Google Shape;913;p113"/>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914" name="Google Shape;914;p113"/>
          <p:cNvCxnSpPr>
            <a:stCxn id="913" idx="0"/>
            <a:endCxn id="895"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915" name="Google Shape;915;p113"/>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916" name="Google Shape;916;p113"/>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917" name="Google Shape;917;p113"/>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Tweede aanpassing</a:t>
            </a:r>
            <a:endParaRPr sz="2200"/>
          </a:p>
        </p:txBody>
      </p:sp>
      <p:sp>
        <p:nvSpPr>
          <p:cNvPr id="918" name="Google Shape;918;p113"/>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919" name="Google Shape;919;p113"/>
          <p:cNvSpPr txBox="1"/>
          <p:nvPr/>
        </p:nvSpPr>
        <p:spPr>
          <a:xfrm>
            <a:off x="501150" y="1117600"/>
            <a:ext cx="29508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B786E"/>
                </a:solidFill>
              </a:rPr>
              <a:t>De “containerbegrippen” zorgen ervoor dat er</a:t>
            </a:r>
            <a:br>
              <a:rPr lang="en" sz="1100" b="1">
                <a:solidFill>
                  <a:srgbClr val="1B786E"/>
                </a:solidFill>
              </a:rPr>
            </a:br>
            <a:r>
              <a:rPr lang="en" sz="1100" b="1">
                <a:solidFill>
                  <a:srgbClr val="1B786E"/>
                </a:solidFill>
              </a:rPr>
              <a:t>1) minder detailgegevens moeten </a:t>
            </a:r>
            <a:br>
              <a:rPr lang="en" sz="1100" b="1">
                <a:solidFill>
                  <a:srgbClr val="1B786E"/>
                </a:solidFill>
              </a:rPr>
            </a:br>
            <a:r>
              <a:rPr lang="en" sz="1100" b="1">
                <a:solidFill>
                  <a:srgbClr val="1B786E"/>
                </a:solidFill>
              </a:rPr>
              <a:t>    gedeeld worden</a:t>
            </a:r>
            <a:endParaRPr sz="1100" b="1">
              <a:solidFill>
                <a:srgbClr val="1B786E"/>
              </a:solidFill>
            </a:endParaRPr>
          </a:p>
          <a:p>
            <a:pPr marL="0" lvl="0" indent="0" algn="l" rtl="0">
              <a:spcBef>
                <a:spcPts val="0"/>
              </a:spcBef>
              <a:spcAft>
                <a:spcPts val="0"/>
              </a:spcAft>
              <a:buNone/>
            </a:pPr>
            <a:r>
              <a:rPr lang="en" sz="1100" b="1">
                <a:solidFill>
                  <a:srgbClr val="1B786E"/>
                </a:solidFill>
              </a:rPr>
              <a:t>2) meer complete/allesomvattende </a:t>
            </a:r>
            <a:br>
              <a:rPr lang="en" sz="1100" b="1">
                <a:solidFill>
                  <a:srgbClr val="1B786E"/>
                </a:solidFill>
              </a:rPr>
            </a:br>
            <a:r>
              <a:rPr lang="en" sz="1100" b="1">
                <a:solidFill>
                  <a:srgbClr val="1B786E"/>
                </a:solidFill>
              </a:rPr>
              <a:t>    bedragen in het model verwerkt zijn</a:t>
            </a:r>
            <a:endParaRPr sz="1100" b="1">
              <a:solidFill>
                <a:srgbClr val="1B786E"/>
              </a:solidFill>
            </a:endParaRPr>
          </a:p>
        </p:txBody>
      </p:sp>
      <p:grpSp>
        <p:nvGrpSpPr>
          <p:cNvPr id="920" name="Google Shape;920;p113"/>
          <p:cNvGrpSpPr/>
          <p:nvPr/>
        </p:nvGrpSpPr>
        <p:grpSpPr>
          <a:xfrm>
            <a:off x="4925975" y="3644950"/>
            <a:ext cx="1857701" cy="1285064"/>
            <a:chOff x="1216962" y="2887641"/>
            <a:chExt cx="2814698" cy="1352130"/>
          </a:xfrm>
        </p:grpSpPr>
        <p:sp>
          <p:nvSpPr>
            <p:cNvPr id="898" name="Google Shape;898;p113"/>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921" name="Google Shape;921;p113"/>
            <p:cNvSpPr/>
            <p:nvPr/>
          </p:nvSpPr>
          <p:spPr>
            <a:xfrm>
              <a:off x="1216962" y="2887641"/>
              <a:ext cx="28146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926" name="Google Shape;926;p114"/>
          <p:cNvGrpSpPr/>
          <p:nvPr/>
        </p:nvGrpSpPr>
        <p:grpSpPr>
          <a:xfrm>
            <a:off x="501146" y="2943355"/>
            <a:ext cx="1793091" cy="996199"/>
            <a:chOff x="1217350" y="2802915"/>
            <a:chExt cx="2716804" cy="1063066"/>
          </a:xfrm>
        </p:grpSpPr>
        <p:sp>
          <p:nvSpPr>
            <p:cNvPr id="927" name="Google Shape;927;p114"/>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4"/>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929" name="Google Shape;929;p114"/>
          <p:cNvCxnSpPr>
            <a:stCxn id="927" idx="3"/>
            <a:endCxn id="930" idx="1"/>
          </p:cNvCxnSpPr>
          <p:nvPr/>
        </p:nvCxnSpPr>
        <p:spPr>
          <a:xfrm rot="10800000" flipH="1">
            <a:off x="2294237" y="3293621"/>
            <a:ext cx="291900" cy="154800"/>
          </a:xfrm>
          <a:prstGeom prst="bentConnector3">
            <a:avLst>
              <a:gd name="adj1" fmla="val 50012"/>
            </a:avLst>
          </a:prstGeom>
          <a:noFill/>
          <a:ln w="9525" cap="flat" cmpd="sng">
            <a:solidFill>
              <a:schemeClr val="dk2"/>
            </a:solidFill>
            <a:prstDash val="dash"/>
            <a:round/>
            <a:headEnd type="none" w="med" len="med"/>
            <a:tailEnd type="none" w="med" len="med"/>
          </a:ln>
        </p:spPr>
      </p:cxnSp>
      <p:grpSp>
        <p:nvGrpSpPr>
          <p:cNvPr id="931" name="Google Shape;931;p114"/>
          <p:cNvGrpSpPr/>
          <p:nvPr/>
        </p:nvGrpSpPr>
        <p:grpSpPr>
          <a:xfrm>
            <a:off x="2586200" y="2647852"/>
            <a:ext cx="1921597" cy="1291599"/>
            <a:chOff x="1217345" y="2817775"/>
            <a:chExt cx="2911510" cy="1048206"/>
          </a:xfrm>
        </p:grpSpPr>
        <p:sp>
          <p:nvSpPr>
            <p:cNvPr id="930" name="Google Shape;930;p114"/>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p>
          </p:txBody>
        </p:sp>
        <p:sp>
          <p:nvSpPr>
            <p:cNvPr id="932" name="Google Shape;932;p114"/>
            <p:cNvSpPr/>
            <p:nvPr/>
          </p:nvSpPr>
          <p:spPr>
            <a:xfrm>
              <a:off x="1217345"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33" name="Google Shape;933;p114"/>
          <p:cNvGrpSpPr/>
          <p:nvPr/>
        </p:nvGrpSpPr>
        <p:grpSpPr>
          <a:xfrm>
            <a:off x="4958412" y="983925"/>
            <a:ext cx="1793091" cy="2490792"/>
            <a:chOff x="1368746" y="2650845"/>
            <a:chExt cx="2716805" cy="1476900"/>
          </a:xfrm>
        </p:grpSpPr>
        <p:sp>
          <p:nvSpPr>
            <p:cNvPr id="934" name="Google Shape;934;p114"/>
            <p:cNvSpPr/>
            <p:nvPr/>
          </p:nvSpPr>
          <p:spPr>
            <a:xfrm>
              <a:off x="1368746" y="2650845"/>
              <a:ext cx="2716800" cy="147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935" name="Google Shape;935;p114"/>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936" name="Google Shape;936;p114"/>
          <p:cNvGrpSpPr/>
          <p:nvPr/>
        </p:nvGrpSpPr>
        <p:grpSpPr>
          <a:xfrm>
            <a:off x="7242296" y="2943425"/>
            <a:ext cx="1793091" cy="996209"/>
            <a:chOff x="1217350" y="2817775"/>
            <a:chExt cx="2716804" cy="1048200"/>
          </a:xfrm>
        </p:grpSpPr>
        <p:sp>
          <p:nvSpPr>
            <p:cNvPr id="937" name="Google Shape;937;p11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938" name="Google Shape;938;p11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939" name="Google Shape;939;p114"/>
          <p:cNvCxnSpPr>
            <a:stCxn id="930" idx="3"/>
            <a:endCxn id="940" idx="1"/>
          </p:cNvCxnSpPr>
          <p:nvPr/>
        </p:nvCxnSpPr>
        <p:spPr>
          <a:xfrm>
            <a:off x="4507797" y="3293655"/>
            <a:ext cx="418500" cy="1001400"/>
          </a:xfrm>
          <a:prstGeom prst="bentConnector3">
            <a:avLst>
              <a:gd name="adj1" fmla="val 49993"/>
            </a:avLst>
          </a:prstGeom>
          <a:noFill/>
          <a:ln w="9525" cap="flat" cmpd="sng">
            <a:solidFill>
              <a:schemeClr val="dk2"/>
            </a:solidFill>
            <a:prstDash val="dash"/>
            <a:round/>
            <a:headEnd type="none" w="med" len="med"/>
            <a:tailEnd type="none" w="med" len="med"/>
          </a:ln>
        </p:spPr>
      </p:cxnSp>
      <p:cxnSp>
        <p:nvCxnSpPr>
          <p:cNvPr id="941" name="Google Shape;941;p114"/>
          <p:cNvCxnSpPr>
            <a:stCxn id="942" idx="0"/>
            <a:endCxn id="934" idx="2"/>
          </p:cNvCxnSpPr>
          <p:nvPr/>
        </p:nvCxnSpPr>
        <p:spPr>
          <a:xfrm rot="-5400000">
            <a:off x="5745007" y="3584067"/>
            <a:ext cx="219300" cy="6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943" name="Google Shape;943;p114"/>
          <p:cNvCxnSpPr>
            <a:stCxn id="937" idx="1"/>
            <a:endCxn id="940"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944" name="Google Shape;944;p114"/>
          <p:cNvGrpSpPr/>
          <p:nvPr/>
        </p:nvGrpSpPr>
        <p:grpSpPr>
          <a:xfrm>
            <a:off x="4972438" y="104462"/>
            <a:ext cx="1765035" cy="728127"/>
            <a:chOff x="1092698" y="3492239"/>
            <a:chExt cx="2722139" cy="1572289"/>
          </a:xfrm>
        </p:grpSpPr>
        <p:sp>
          <p:nvSpPr>
            <p:cNvPr id="945" name="Google Shape;945;p114"/>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46" name="Google Shape;946;p114"/>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947" name="Google Shape;947;p114"/>
          <p:cNvCxnSpPr/>
          <p:nvPr/>
        </p:nvCxnSpPr>
        <p:spPr>
          <a:xfrm rot="-5400000">
            <a:off x="3328470" y="940177"/>
            <a:ext cx="1841100" cy="1404000"/>
          </a:xfrm>
          <a:prstGeom prst="bentConnector3">
            <a:avLst>
              <a:gd name="adj1" fmla="val 102615"/>
            </a:avLst>
          </a:prstGeom>
          <a:noFill/>
          <a:ln w="9525" cap="flat" cmpd="sng">
            <a:solidFill>
              <a:schemeClr val="dk2"/>
            </a:solidFill>
            <a:prstDash val="dash"/>
            <a:round/>
            <a:headEnd type="none" w="med" len="med"/>
            <a:tailEnd type="none" w="med" len="med"/>
          </a:ln>
        </p:spPr>
      </p:cxnSp>
      <p:cxnSp>
        <p:nvCxnSpPr>
          <p:cNvPr id="948" name="Google Shape;948;p114"/>
          <p:cNvCxnSpPr>
            <a:stCxn id="945" idx="2"/>
            <a:endCxn id="935" idx="0"/>
          </p:cNvCxnSpPr>
          <p:nvPr/>
        </p:nvCxnSpPr>
        <p:spPr>
          <a:xfrm rot="5400000">
            <a:off x="5780186" y="907289"/>
            <a:ext cx="151200" cy="1800"/>
          </a:xfrm>
          <a:prstGeom prst="bentConnector3">
            <a:avLst>
              <a:gd name="adj1" fmla="val 50045"/>
            </a:avLst>
          </a:prstGeom>
          <a:noFill/>
          <a:ln w="9525" cap="flat" cmpd="sng">
            <a:solidFill>
              <a:schemeClr val="dk2"/>
            </a:solidFill>
            <a:prstDash val="dash"/>
            <a:round/>
            <a:headEnd type="none" w="med" len="med"/>
            <a:tailEnd type="none" w="med" len="med"/>
          </a:ln>
        </p:spPr>
      </p:cxnSp>
      <p:grpSp>
        <p:nvGrpSpPr>
          <p:cNvPr id="949" name="Google Shape;949;p114"/>
          <p:cNvGrpSpPr/>
          <p:nvPr/>
        </p:nvGrpSpPr>
        <p:grpSpPr>
          <a:xfrm>
            <a:off x="2618213" y="4174625"/>
            <a:ext cx="1857538" cy="926694"/>
            <a:chOff x="1119835" y="2817781"/>
            <a:chExt cx="2814452" cy="921900"/>
          </a:xfrm>
        </p:grpSpPr>
        <p:sp>
          <p:nvSpPr>
            <p:cNvPr id="950" name="Google Shape;950;p114"/>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951" name="Google Shape;951;p114"/>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952" name="Google Shape;952;p114"/>
          <p:cNvCxnSpPr>
            <a:stCxn id="951" idx="0"/>
            <a:endCxn id="930" idx="2"/>
          </p:cNvCxnSpPr>
          <p:nvPr/>
        </p:nvCxnSpPr>
        <p:spPr>
          <a:xfrm rot="-5400000">
            <a:off x="3429732" y="4056725"/>
            <a:ext cx="235200" cy="600"/>
          </a:xfrm>
          <a:prstGeom prst="bentConnector3">
            <a:avLst>
              <a:gd name="adj1" fmla="val 49995"/>
            </a:avLst>
          </a:prstGeom>
          <a:noFill/>
          <a:ln w="9525" cap="flat" cmpd="sng">
            <a:solidFill>
              <a:schemeClr val="dk2"/>
            </a:solidFill>
            <a:prstDash val="dash"/>
            <a:round/>
            <a:headEnd type="none" w="med" len="med"/>
            <a:tailEnd type="none" w="med" len="med"/>
          </a:ln>
        </p:spPr>
      </p:cxnSp>
      <p:grpSp>
        <p:nvGrpSpPr>
          <p:cNvPr id="953" name="Google Shape;953;p114"/>
          <p:cNvGrpSpPr/>
          <p:nvPr/>
        </p:nvGrpSpPr>
        <p:grpSpPr>
          <a:xfrm>
            <a:off x="7242271" y="4111175"/>
            <a:ext cx="1793091" cy="996209"/>
            <a:chOff x="1217350" y="2817775"/>
            <a:chExt cx="2716804" cy="1048200"/>
          </a:xfrm>
        </p:grpSpPr>
        <p:sp>
          <p:nvSpPr>
            <p:cNvPr id="954" name="Google Shape;954;p11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457200" lvl="0" indent="0" algn="l" rtl="0">
                <a:spcBef>
                  <a:spcPts val="0"/>
                </a:spcBef>
                <a:spcAft>
                  <a:spcPts val="0"/>
                </a:spcAft>
                <a:buNone/>
              </a:pPr>
              <a:endParaRPr sz="400"/>
            </a:p>
          </p:txBody>
        </p:sp>
        <p:sp>
          <p:nvSpPr>
            <p:cNvPr id="955" name="Google Shape;955;p11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956" name="Google Shape;956;p114"/>
          <p:cNvCxnSpPr>
            <a:stCxn id="955" idx="0"/>
            <a:endCxn id="937"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957" name="Google Shape;957;p114"/>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958" name="Google Shape;958;p114"/>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959" name="Google Shape;959;p114"/>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Derde aanpassing</a:t>
            </a:r>
            <a:endParaRPr sz="2200"/>
          </a:p>
        </p:txBody>
      </p:sp>
      <p:sp>
        <p:nvSpPr>
          <p:cNvPr id="960" name="Google Shape;960;p114"/>
          <p:cNvSpPr txBox="1"/>
          <p:nvPr/>
        </p:nvSpPr>
        <p:spPr>
          <a:xfrm>
            <a:off x="501150" y="1386613"/>
            <a:ext cx="2673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Een bankrekeningnummer waar het loon op gestort wordt is eveneens nuttige info</a:t>
            </a:r>
            <a:endParaRPr sz="1100" b="1">
              <a:solidFill>
                <a:srgbClr val="D04A02"/>
              </a:solidFill>
            </a:endParaRPr>
          </a:p>
        </p:txBody>
      </p:sp>
      <p:sp>
        <p:nvSpPr>
          <p:cNvPr id="961" name="Google Shape;961;p114"/>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grpSp>
        <p:nvGrpSpPr>
          <p:cNvPr id="962" name="Google Shape;962;p114"/>
          <p:cNvGrpSpPr/>
          <p:nvPr/>
        </p:nvGrpSpPr>
        <p:grpSpPr>
          <a:xfrm>
            <a:off x="4914500" y="3644950"/>
            <a:ext cx="1869175" cy="1285064"/>
            <a:chOff x="1199576" y="2887641"/>
            <a:chExt cx="2832084" cy="1352130"/>
          </a:xfrm>
        </p:grpSpPr>
        <p:sp>
          <p:nvSpPr>
            <p:cNvPr id="940" name="Google Shape;940;p114"/>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963" name="Google Shape;963;p114"/>
            <p:cNvSpPr/>
            <p:nvPr/>
          </p:nvSpPr>
          <p:spPr>
            <a:xfrm>
              <a:off x="1199576" y="2887641"/>
              <a:ext cx="28143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grpSp>
        <p:nvGrpSpPr>
          <p:cNvPr id="968" name="Google Shape;968;p115"/>
          <p:cNvGrpSpPr/>
          <p:nvPr/>
        </p:nvGrpSpPr>
        <p:grpSpPr>
          <a:xfrm>
            <a:off x="501146" y="2943355"/>
            <a:ext cx="1793091" cy="996199"/>
            <a:chOff x="1217350" y="2802915"/>
            <a:chExt cx="2716804" cy="1063066"/>
          </a:xfrm>
        </p:grpSpPr>
        <p:sp>
          <p:nvSpPr>
            <p:cNvPr id="969" name="Google Shape;969;p115"/>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5"/>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971" name="Google Shape;971;p115"/>
          <p:cNvCxnSpPr>
            <a:stCxn id="969" idx="3"/>
            <a:endCxn id="972" idx="1"/>
          </p:cNvCxnSpPr>
          <p:nvPr/>
        </p:nvCxnSpPr>
        <p:spPr>
          <a:xfrm rot="10800000" flipH="1">
            <a:off x="2294237" y="3137021"/>
            <a:ext cx="291900" cy="311400"/>
          </a:xfrm>
          <a:prstGeom prst="bentConnector3">
            <a:avLst>
              <a:gd name="adj1" fmla="val 50007"/>
            </a:avLst>
          </a:prstGeom>
          <a:noFill/>
          <a:ln w="9525" cap="flat" cmpd="sng">
            <a:solidFill>
              <a:schemeClr val="dk2"/>
            </a:solidFill>
            <a:prstDash val="dash"/>
            <a:round/>
            <a:headEnd type="none" w="med" len="med"/>
            <a:tailEnd type="none" w="med" len="med"/>
          </a:ln>
        </p:spPr>
      </p:cxnSp>
      <p:grpSp>
        <p:nvGrpSpPr>
          <p:cNvPr id="973" name="Google Shape;973;p115"/>
          <p:cNvGrpSpPr/>
          <p:nvPr/>
        </p:nvGrpSpPr>
        <p:grpSpPr>
          <a:xfrm>
            <a:off x="2586176" y="2334018"/>
            <a:ext cx="1921603" cy="1605780"/>
            <a:chOff x="1217307" y="2562985"/>
            <a:chExt cx="2911519" cy="1206900"/>
          </a:xfrm>
        </p:grpSpPr>
        <p:sp>
          <p:nvSpPr>
            <p:cNvPr id="972" name="Google Shape;972;p115"/>
            <p:cNvSpPr/>
            <p:nvPr/>
          </p:nvSpPr>
          <p:spPr>
            <a:xfrm>
              <a:off x="1217307" y="2562985"/>
              <a:ext cx="2911500" cy="120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b="1">
                  <a:solidFill>
                    <a:srgbClr val="1B786E"/>
                  </a:solidFill>
                </a:rPr>
                <a:t>bankrekeningnummer: Bankrekeningnummer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feitelijk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b="1">
                <a:solidFill>
                  <a:srgbClr val="1B786E"/>
                </a:solidFill>
              </a:endParaRPr>
            </a:p>
          </p:txBody>
        </p:sp>
        <p:sp>
          <p:nvSpPr>
            <p:cNvPr id="974" name="Google Shape;974;p115"/>
            <p:cNvSpPr/>
            <p:nvPr/>
          </p:nvSpPr>
          <p:spPr>
            <a:xfrm>
              <a:off x="1217326" y="2562987"/>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75" name="Google Shape;975;p115"/>
          <p:cNvGrpSpPr/>
          <p:nvPr/>
        </p:nvGrpSpPr>
        <p:grpSpPr>
          <a:xfrm>
            <a:off x="4939725" y="963000"/>
            <a:ext cx="1793091" cy="2478649"/>
            <a:chOff x="1368746" y="2650846"/>
            <a:chExt cx="2716805" cy="1469700"/>
          </a:xfrm>
        </p:grpSpPr>
        <p:sp>
          <p:nvSpPr>
            <p:cNvPr id="976" name="Google Shape;976;p115"/>
            <p:cNvSpPr/>
            <p:nvPr/>
          </p:nvSpPr>
          <p:spPr>
            <a:xfrm>
              <a:off x="1368746" y="2650846"/>
              <a:ext cx="27168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977" name="Google Shape;977;p115"/>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978" name="Google Shape;978;p115"/>
          <p:cNvGrpSpPr/>
          <p:nvPr/>
        </p:nvGrpSpPr>
        <p:grpSpPr>
          <a:xfrm>
            <a:off x="7242296" y="2943425"/>
            <a:ext cx="1793091" cy="996209"/>
            <a:chOff x="1217350" y="2817775"/>
            <a:chExt cx="2716804" cy="1048200"/>
          </a:xfrm>
        </p:grpSpPr>
        <p:sp>
          <p:nvSpPr>
            <p:cNvPr id="979" name="Google Shape;979;p11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980" name="Google Shape;980;p115"/>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981" name="Google Shape;981;p115"/>
          <p:cNvCxnSpPr>
            <a:stCxn id="972" idx="3"/>
            <a:endCxn id="982" idx="1"/>
          </p:cNvCxnSpPr>
          <p:nvPr/>
        </p:nvCxnSpPr>
        <p:spPr>
          <a:xfrm>
            <a:off x="4507766" y="3136908"/>
            <a:ext cx="418500" cy="1158300"/>
          </a:xfrm>
          <a:prstGeom prst="bentConnector3">
            <a:avLst>
              <a:gd name="adj1" fmla="val 49997"/>
            </a:avLst>
          </a:prstGeom>
          <a:noFill/>
          <a:ln w="9525" cap="flat" cmpd="sng">
            <a:solidFill>
              <a:schemeClr val="dk2"/>
            </a:solidFill>
            <a:prstDash val="dash"/>
            <a:round/>
            <a:headEnd type="none" w="med" len="med"/>
            <a:tailEnd type="none" w="med" len="med"/>
          </a:ln>
        </p:spPr>
      </p:cxnSp>
      <p:cxnSp>
        <p:nvCxnSpPr>
          <p:cNvPr id="983" name="Google Shape;983;p115"/>
          <p:cNvCxnSpPr>
            <a:stCxn id="984" idx="0"/>
            <a:endCxn id="976" idx="2"/>
          </p:cNvCxnSpPr>
          <p:nvPr/>
        </p:nvCxnSpPr>
        <p:spPr>
          <a:xfrm rot="5400000" flipH="1">
            <a:off x="5673519" y="3604399"/>
            <a:ext cx="332400" cy="69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985" name="Google Shape;985;p115"/>
          <p:cNvCxnSpPr>
            <a:stCxn id="979" idx="1"/>
            <a:endCxn id="982"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986" name="Google Shape;986;p115"/>
          <p:cNvGrpSpPr/>
          <p:nvPr/>
        </p:nvGrpSpPr>
        <p:grpSpPr>
          <a:xfrm>
            <a:off x="4953750" y="104437"/>
            <a:ext cx="1765035" cy="728127"/>
            <a:chOff x="1092698" y="3492239"/>
            <a:chExt cx="2722139" cy="1572289"/>
          </a:xfrm>
        </p:grpSpPr>
        <p:sp>
          <p:nvSpPr>
            <p:cNvPr id="987" name="Google Shape;987;p115"/>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988" name="Google Shape;988;p115"/>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989" name="Google Shape;989;p115"/>
          <p:cNvCxnSpPr>
            <a:stCxn id="974" idx="0"/>
          </p:cNvCxnSpPr>
          <p:nvPr/>
        </p:nvCxnSpPr>
        <p:spPr>
          <a:xfrm rot="-5400000">
            <a:off x="3328434" y="711470"/>
            <a:ext cx="1841100" cy="1404000"/>
          </a:xfrm>
          <a:prstGeom prst="bentConnector3">
            <a:avLst>
              <a:gd name="adj1" fmla="val 87329"/>
            </a:avLst>
          </a:prstGeom>
          <a:noFill/>
          <a:ln w="9525" cap="flat" cmpd="sng">
            <a:solidFill>
              <a:schemeClr val="dk2"/>
            </a:solidFill>
            <a:prstDash val="dash"/>
            <a:round/>
            <a:headEnd type="none" w="med" len="med"/>
            <a:tailEnd type="none" w="med" len="med"/>
          </a:ln>
        </p:spPr>
      </p:cxnSp>
      <p:cxnSp>
        <p:nvCxnSpPr>
          <p:cNvPr id="990" name="Google Shape;990;p115"/>
          <p:cNvCxnSpPr>
            <a:stCxn id="987" idx="2"/>
            <a:endCxn id="977"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991" name="Google Shape;991;p115"/>
          <p:cNvGrpSpPr/>
          <p:nvPr/>
        </p:nvGrpSpPr>
        <p:grpSpPr>
          <a:xfrm>
            <a:off x="2618213" y="4174625"/>
            <a:ext cx="1857538" cy="926694"/>
            <a:chOff x="1119835" y="2817781"/>
            <a:chExt cx="2814452" cy="921900"/>
          </a:xfrm>
        </p:grpSpPr>
        <p:sp>
          <p:nvSpPr>
            <p:cNvPr id="992" name="Google Shape;992;p115"/>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993" name="Google Shape;993;p115"/>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994" name="Google Shape;994;p115"/>
          <p:cNvCxnSpPr>
            <a:stCxn id="993" idx="0"/>
            <a:endCxn id="972" idx="2"/>
          </p:cNvCxnSpPr>
          <p:nvPr/>
        </p:nvCxnSpPr>
        <p:spPr>
          <a:xfrm rot="-5400000">
            <a:off x="3429882" y="4056875"/>
            <a:ext cx="234900" cy="600"/>
          </a:xfrm>
          <a:prstGeom prst="bentConnector3">
            <a:avLst>
              <a:gd name="adj1" fmla="val 49984"/>
            </a:avLst>
          </a:prstGeom>
          <a:noFill/>
          <a:ln w="9525" cap="flat" cmpd="sng">
            <a:solidFill>
              <a:schemeClr val="dk2"/>
            </a:solidFill>
            <a:prstDash val="dash"/>
            <a:round/>
            <a:headEnd type="none" w="med" len="med"/>
            <a:tailEnd type="none" w="med" len="med"/>
          </a:ln>
        </p:spPr>
      </p:cxnSp>
      <p:grpSp>
        <p:nvGrpSpPr>
          <p:cNvPr id="995" name="Google Shape;995;p115"/>
          <p:cNvGrpSpPr/>
          <p:nvPr/>
        </p:nvGrpSpPr>
        <p:grpSpPr>
          <a:xfrm>
            <a:off x="7242271" y="4111175"/>
            <a:ext cx="1793091" cy="996209"/>
            <a:chOff x="1217350" y="2817775"/>
            <a:chExt cx="2716804" cy="1048200"/>
          </a:xfrm>
        </p:grpSpPr>
        <p:sp>
          <p:nvSpPr>
            <p:cNvPr id="996" name="Google Shape;996;p11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457200" lvl="0" indent="0" algn="l" rtl="0">
                <a:spcBef>
                  <a:spcPts val="0"/>
                </a:spcBef>
                <a:spcAft>
                  <a:spcPts val="0"/>
                </a:spcAft>
                <a:buNone/>
              </a:pPr>
              <a:endParaRPr sz="400"/>
            </a:p>
          </p:txBody>
        </p:sp>
        <p:sp>
          <p:nvSpPr>
            <p:cNvPr id="997" name="Google Shape;997;p115"/>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998" name="Google Shape;998;p115"/>
          <p:cNvCxnSpPr>
            <a:stCxn id="997" idx="0"/>
            <a:endCxn id="979"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999" name="Google Shape;999;p115"/>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000" name="Google Shape;1000;p115"/>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001" name="Google Shape;1001;p115"/>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Derde aanpassing</a:t>
            </a:r>
            <a:endParaRPr sz="2200"/>
          </a:p>
        </p:txBody>
      </p:sp>
      <p:sp>
        <p:nvSpPr>
          <p:cNvPr id="1002" name="Google Shape;1002;p115"/>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1003" name="Google Shape;1003;p115"/>
          <p:cNvSpPr txBox="1"/>
          <p:nvPr/>
        </p:nvSpPr>
        <p:spPr>
          <a:xfrm>
            <a:off x="501150" y="1449125"/>
            <a:ext cx="2950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B786E"/>
                </a:solidFill>
              </a:rPr>
              <a:t>Het bankrekeningnummer is nu toegevoegd als attribuut in de klasse Persoon.</a:t>
            </a:r>
            <a:endParaRPr sz="1100" b="1">
              <a:solidFill>
                <a:srgbClr val="1B786E"/>
              </a:solidFill>
            </a:endParaRPr>
          </a:p>
        </p:txBody>
      </p:sp>
      <p:grpSp>
        <p:nvGrpSpPr>
          <p:cNvPr id="1004" name="Google Shape;1004;p115"/>
          <p:cNvGrpSpPr/>
          <p:nvPr/>
        </p:nvGrpSpPr>
        <p:grpSpPr>
          <a:xfrm>
            <a:off x="4914500" y="3660375"/>
            <a:ext cx="1869175" cy="1269639"/>
            <a:chOff x="1199576" y="2903871"/>
            <a:chExt cx="2832084" cy="1335900"/>
          </a:xfrm>
        </p:grpSpPr>
        <p:sp>
          <p:nvSpPr>
            <p:cNvPr id="982" name="Google Shape;982;p115"/>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1005" name="Google Shape;1005;p115"/>
            <p:cNvSpPr/>
            <p:nvPr/>
          </p:nvSpPr>
          <p:spPr>
            <a:xfrm>
              <a:off x="1199576" y="2903871"/>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grpSp>
        <p:nvGrpSpPr>
          <p:cNvPr id="1010" name="Google Shape;1010;p116"/>
          <p:cNvGrpSpPr/>
          <p:nvPr/>
        </p:nvGrpSpPr>
        <p:grpSpPr>
          <a:xfrm>
            <a:off x="501146" y="2943355"/>
            <a:ext cx="1793091" cy="996199"/>
            <a:chOff x="1217350" y="2802915"/>
            <a:chExt cx="2716804" cy="1063066"/>
          </a:xfrm>
        </p:grpSpPr>
        <p:sp>
          <p:nvSpPr>
            <p:cNvPr id="1011" name="Google Shape;1011;p116"/>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16"/>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013" name="Google Shape;1013;p116"/>
          <p:cNvCxnSpPr>
            <a:stCxn id="1011" idx="3"/>
            <a:endCxn id="1014" idx="1"/>
          </p:cNvCxnSpPr>
          <p:nvPr/>
        </p:nvCxnSpPr>
        <p:spPr>
          <a:xfrm rot="10800000" flipH="1">
            <a:off x="2294237" y="3195821"/>
            <a:ext cx="291900" cy="2526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015" name="Google Shape;1015;p116"/>
          <p:cNvGrpSpPr/>
          <p:nvPr/>
        </p:nvGrpSpPr>
        <p:grpSpPr>
          <a:xfrm>
            <a:off x="2586175" y="2372949"/>
            <a:ext cx="1921615" cy="1566493"/>
            <a:chOff x="1217307" y="2594676"/>
            <a:chExt cx="2911538" cy="1271298"/>
          </a:xfrm>
        </p:grpSpPr>
        <p:sp>
          <p:nvSpPr>
            <p:cNvPr id="1014" name="Google Shape;1014;p116"/>
            <p:cNvSpPr/>
            <p:nvPr/>
          </p:nvSpPr>
          <p:spPr>
            <a:xfrm>
              <a:off x="1217345" y="2659074"/>
              <a:ext cx="2911500" cy="120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Aantal personen fiscaal ten laste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volledigeNaam: String</a:t>
              </a:r>
              <a:endParaRPr sz="800">
                <a:solidFill>
                  <a:schemeClr val="dk1"/>
                </a:solidFill>
              </a:endParaRPr>
            </a:p>
            <a:p>
              <a:pPr marL="457200" lvl="0" indent="-279400" algn="l" rtl="0">
                <a:spcBef>
                  <a:spcPts val="0"/>
                </a:spcBef>
                <a:spcAft>
                  <a:spcPts val="0"/>
                </a:spcAft>
                <a:buClr>
                  <a:srgbClr val="D04A02"/>
                </a:buClr>
                <a:buSzPts val="800"/>
                <a:buChar char="+"/>
              </a:pPr>
              <a:r>
                <a:rPr lang="en" sz="800" b="1">
                  <a:solidFill>
                    <a:srgbClr val="D04A02"/>
                  </a:solidFill>
                </a:rPr>
                <a:t>Aantal personen feitelijk ten laste</a:t>
              </a:r>
              <a:endParaRPr sz="800"/>
            </a:p>
          </p:txBody>
        </p:sp>
        <p:sp>
          <p:nvSpPr>
            <p:cNvPr id="1016" name="Google Shape;1016;p116"/>
            <p:cNvSpPr/>
            <p:nvPr/>
          </p:nvSpPr>
          <p:spPr>
            <a:xfrm>
              <a:off x="1217307" y="2594676"/>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017" name="Google Shape;1017;p116"/>
          <p:cNvGrpSpPr/>
          <p:nvPr/>
        </p:nvGrpSpPr>
        <p:grpSpPr>
          <a:xfrm>
            <a:off x="4958412" y="962999"/>
            <a:ext cx="1793091" cy="2485226"/>
            <a:chOff x="1368746" y="2650845"/>
            <a:chExt cx="2716805" cy="1473600"/>
          </a:xfrm>
        </p:grpSpPr>
        <p:sp>
          <p:nvSpPr>
            <p:cNvPr id="1018" name="Google Shape;1018;p116"/>
            <p:cNvSpPr/>
            <p:nvPr/>
          </p:nvSpPr>
          <p:spPr>
            <a:xfrm>
              <a:off x="1368746" y="2650845"/>
              <a:ext cx="2716800" cy="14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019" name="Google Shape;1019;p116"/>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020" name="Google Shape;1020;p116"/>
          <p:cNvGrpSpPr/>
          <p:nvPr/>
        </p:nvGrpSpPr>
        <p:grpSpPr>
          <a:xfrm>
            <a:off x="7242296" y="2943425"/>
            <a:ext cx="1793091" cy="996209"/>
            <a:chOff x="1217350" y="2817775"/>
            <a:chExt cx="2716804" cy="1048200"/>
          </a:xfrm>
        </p:grpSpPr>
        <p:sp>
          <p:nvSpPr>
            <p:cNvPr id="1021" name="Google Shape;1021;p11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022" name="Google Shape;1022;p116"/>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023" name="Google Shape;1023;p116"/>
          <p:cNvCxnSpPr>
            <a:stCxn id="1014" idx="3"/>
            <a:endCxn id="1024" idx="1"/>
          </p:cNvCxnSpPr>
          <p:nvPr/>
        </p:nvCxnSpPr>
        <p:spPr>
          <a:xfrm>
            <a:off x="4507790" y="3195871"/>
            <a:ext cx="418500" cy="1099200"/>
          </a:xfrm>
          <a:prstGeom prst="bentConnector3">
            <a:avLst>
              <a:gd name="adj1" fmla="val 49994"/>
            </a:avLst>
          </a:prstGeom>
          <a:noFill/>
          <a:ln w="9525" cap="flat" cmpd="sng">
            <a:solidFill>
              <a:schemeClr val="dk2"/>
            </a:solidFill>
            <a:prstDash val="dash"/>
            <a:round/>
            <a:headEnd type="none" w="med" len="med"/>
            <a:tailEnd type="none" w="med" len="med"/>
          </a:ln>
        </p:spPr>
      </p:cxnSp>
      <p:cxnSp>
        <p:nvCxnSpPr>
          <p:cNvPr id="1025" name="Google Shape;1025;p116"/>
          <p:cNvCxnSpPr>
            <a:stCxn id="1026" idx="0"/>
            <a:endCxn id="1018" idx="2"/>
          </p:cNvCxnSpPr>
          <p:nvPr/>
        </p:nvCxnSpPr>
        <p:spPr>
          <a:xfrm rot="-5400000">
            <a:off x="5746010" y="3551325"/>
            <a:ext cx="212100" cy="6000"/>
          </a:xfrm>
          <a:prstGeom prst="bentConnector3">
            <a:avLst>
              <a:gd name="adj1" fmla="val 50012"/>
            </a:avLst>
          </a:prstGeom>
          <a:noFill/>
          <a:ln w="9525" cap="flat" cmpd="sng">
            <a:solidFill>
              <a:schemeClr val="dk2"/>
            </a:solidFill>
            <a:prstDash val="dash"/>
            <a:round/>
            <a:headEnd type="none" w="med" len="med"/>
            <a:tailEnd type="none" w="med" len="med"/>
          </a:ln>
        </p:spPr>
      </p:cxnSp>
      <p:cxnSp>
        <p:nvCxnSpPr>
          <p:cNvPr id="1027" name="Google Shape;1027;p116"/>
          <p:cNvCxnSpPr>
            <a:stCxn id="1021" idx="1"/>
            <a:endCxn id="1024"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1028" name="Google Shape;1028;p116"/>
          <p:cNvGrpSpPr/>
          <p:nvPr/>
        </p:nvGrpSpPr>
        <p:grpSpPr>
          <a:xfrm>
            <a:off x="4972438" y="104437"/>
            <a:ext cx="1765035" cy="728127"/>
            <a:chOff x="1092698" y="3492239"/>
            <a:chExt cx="2722139" cy="1572289"/>
          </a:xfrm>
        </p:grpSpPr>
        <p:sp>
          <p:nvSpPr>
            <p:cNvPr id="1029" name="Google Shape;1029;p116"/>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30" name="Google Shape;1030;p116"/>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031" name="Google Shape;1031;p116"/>
          <p:cNvCxnSpPr>
            <a:stCxn id="1016" idx="0"/>
          </p:cNvCxnSpPr>
          <p:nvPr/>
        </p:nvCxnSpPr>
        <p:spPr>
          <a:xfrm rot="-5400000">
            <a:off x="3328420" y="750399"/>
            <a:ext cx="1841100" cy="1404000"/>
          </a:xfrm>
          <a:prstGeom prst="bentConnector3">
            <a:avLst>
              <a:gd name="adj1" fmla="val 92777"/>
            </a:avLst>
          </a:prstGeom>
          <a:noFill/>
          <a:ln w="9525" cap="flat" cmpd="sng">
            <a:solidFill>
              <a:schemeClr val="dk2"/>
            </a:solidFill>
            <a:prstDash val="dash"/>
            <a:round/>
            <a:headEnd type="none" w="med" len="med"/>
            <a:tailEnd type="none" w="med" len="med"/>
          </a:ln>
        </p:spPr>
      </p:cxnSp>
      <p:cxnSp>
        <p:nvCxnSpPr>
          <p:cNvPr id="1032" name="Google Shape;1032;p116"/>
          <p:cNvCxnSpPr>
            <a:stCxn id="1029" idx="2"/>
            <a:endCxn id="1019" idx="0"/>
          </p:cNvCxnSpPr>
          <p:nvPr/>
        </p:nvCxnSpPr>
        <p:spPr>
          <a:xfrm rot="5400000">
            <a:off x="5790536"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1033" name="Google Shape;1033;p116"/>
          <p:cNvGrpSpPr/>
          <p:nvPr/>
        </p:nvGrpSpPr>
        <p:grpSpPr>
          <a:xfrm>
            <a:off x="2618213" y="4174625"/>
            <a:ext cx="1857538" cy="926694"/>
            <a:chOff x="1119835" y="2817781"/>
            <a:chExt cx="2814452" cy="921900"/>
          </a:xfrm>
        </p:grpSpPr>
        <p:sp>
          <p:nvSpPr>
            <p:cNvPr id="1034" name="Google Shape;1034;p116"/>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035" name="Google Shape;1035;p116"/>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036" name="Google Shape;1036;p116"/>
          <p:cNvCxnSpPr>
            <a:stCxn id="1035" idx="0"/>
            <a:endCxn id="1014" idx="2"/>
          </p:cNvCxnSpPr>
          <p:nvPr/>
        </p:nvCxnSpPr>
        <p:spPr>
          <a:xfrm rot="-5400000">
            <a:off x="3429732" y="4056725"/>
            <a:ext cx="235200" cy="600"/>
          </a:xfrm>
          <a:prstGeom prst="bentConnector3">
            <a:avLst>
              <a:gd name="adj1" fmla="val 49996"/>
            </a:avLst>
          </a:prstGeom>
          <a:noFill/>
          <a:ln w="9525" cap="flat" cmpd="sng">
            <a:solidFill>
              <a:schemeClr val="dk2"/>
            </a:solidFill>
            <a:prstDash val="dash"/>
            <a:round/>
            <a:headEnd type="none" w="med" len="med"/>
            <a:tailEnd type="none" w="med" len="med"/>
          </a:ln>
        </p:spPr>
      </p:cxnSp>
      <p:grpSp>
        <p:nvGrpSpPr>
          <p:cNvPr id="1037" name="Google Shape;1037;p116"/>
          <p:cNvGrpSpPr/>
          <p:nvPr/>
        </p:nvGrpSpPr>
        <p:grpSpPr>
          <a:xfrm>
            <a:off x="7242271" y="4111175"/>
            <a:ext cx="1793091" cy="996209"/>
            <a:chOff x="1217350" y="2817775"/>
            <a:chExt cx="2716804" cy="1048200"/>
          </a:xfrm>
        </p:grpSpPr>
        <p:sp>
          <p:nvSpPr>
            <p:cNvPr id="1038" name="Google Shape;1038;p116"/>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457200" lvl="0" indent="0" algn="l" rtl="0">
                <a:spcBef>
                  <a:spcPts val="0"/>
                </a:spcBef>
                <a:spcAft>
                  <a:spcPts val="0"/>
                </a:spcAft>
                <a:buNone/>
              </a:pPr>
              <a:endParaRPr sz="400"/>
            </a:p>
          </p:txBody>
        </p:sp>
        <p:sp>
          <p:nvSpPr>
            <p:cNvPr id="1039" name="Google Shape;1039;p116"/>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040" name="Google Shape;1040;p116"/>
          <p:cNvCxnSpPr>
            <a:stCxn id="1039" idx="0"/>
            <a:endCxn id="1021"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041" name="Google Shape;1041;p116"/>
          <p:cNvSpPr/>
          <p:nvPr/>
        </p:nvSpPr>
        <p:spPr>
          <a:xfrm>
            <a:off x="7210150" y="1044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042" name="Google Shape;1042;p116"/>
          <p:cNvSpPr/>
          <p:nvPr/>
        </p:nvSpPr>
        <p:spPr>
          <a:xfrm>
            <a:off x="7210150" y="1044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043" name="Google Shape;1043;p116"/>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Vierde aanpassing</a:t>
            </a:r>
            <a:endParaRPr sz="2200"/>
          </a:p>
        </p:txBody>
      </p:sp>
      <p:sp>
        <p:nvSpPr>
          <p:cNvPr id="1044" name="Google Shape;1044;p116"/>
          <p:cNvSpPr txBox="1"/>
          <p:nvPr/>
        </p:nvSpPr>
        <p:spPr>
          <a:xfrm>
            <a:off x="501150" y="1185713"/>
            <a:ext cx="26739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“Aantal personen feitelijk ten laste” (als attribuut van de klasse Persoon) werd bepaald als buiten scope en niet voldoende relevant voor de inbegrepen use cases</a:t>
            </a:r>
            <a:endParaRPr sz="1100" b="1">
              <a:solidFill>
                <a:srgbClr val="D04A02"/>
              </a:solidFill>
            </a:endParaRPr>
          </a:p>
        </p:txBody>
      </p:sp>
      <p:sp>
        <p:nvSpPr>
          <p:cNvPr id="1045" name="Google Shape;1045;p116"/>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grpSp>
        <p:nvGrpSpPr>
          <p:cNvPr id="1046" name="Google Shape;1046;p116"/>
          <p:cNvGrpSpPr/>
          <p:nvPr/>
        </p:nvGrpSpPr>
        <p:grpSpPr>
          <a:xfrm>
            <a:off x="4914500" y="3660375"/>
            <a:ext cx="1869176" cy="1269639"/>
            <a:chOff x="1199576" y="2903871"/>
            <a:chExt cx="2832084" cy="1335900"/>
          </a:xfrm>
        </p:grpSpPr>
        <p:sp>
          <p:nvSpPr>
            <p:cNvPr id="1024" name="Google Shape;1024;p116"/>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1026" name="Google Shape;1026;p116"/>
            <p:cNvSpPr/>
            <p:nvPr/>
          </p:nvSpPr>
          <p:spPr>
            <a:xfrm>
              <a:off x="1199576" y="2903871"/>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grpSp>
        <p:nvGrpSpPr>
          <p:cNvPr id="1051" name="Google Shape;1051;p117"/>
          <p:cNvGrpSpPr/>
          <p:nvPr/>
        </p:nvGrpSpPr>
        <p:grpSpPr>
          <a:xfrm>
            <a:off x="501146" y="2757505"/>
            <a:ext cx="1793091" cy="996199"/>
            <a:chOff x="1217350" y="2802915"/>
            <a:chExt cx="2716804" cy="1063066"/>
          </a:xfrm>
        </p:grpSpPr>
        <p:sp>
          <p:nvSpPr>
            <p:cNvPr id="1052" name="Google Shape;1052;p117"/>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17"/>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054" name="Google Shape;1054;p117"/>
          <p:cNvCxnSpPr>
            <a:stCxn id="1052" idx="3"/>
            <a:endCxn id="1055"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056" name="Google Shape;1056;p117"/>
          <p:cNvGrpSpPr/>
          <p:nvPr/>
        </p:nvGrpSpPr>
        <p:grpSpPr>
          <a:xfrm>
            <a:off x="2586201" y="2571743"/>
            <a:ext cx="1921915" cy="1367743"/>
            <a:chOff x="1217345" y="2802180"/>
            <a:chExt cx="2911992" cy="1063812"/>
          </a:xfrm>
        </p:grpSpPr>
        <p:sp>
          <p:nvSpPr>
            <p:cNvPr id="1055" name="Google Shape;1055;p117"/>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int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057" name="Google Shape;1057;p117"/>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058" name="Google Shape;1058;p117"/>
          <p:cNvGrpSpPr/>
          <p:nvPr/>
        </p:nvGrpSpPr>
        <p:grpSpPr>
          <a:xfrm>
            <a:off x="4914500" y="3626050"/>
            <a:ext cx="1869176" cy="1303964"/>
            <a:chOff x="1199576" y="2867754"/>
            <a:chExt cx="2832084" cy="1372016"/>
          </a:xfrm>
        </p:grpSpPr>
        <p:sp>
          <p:nvSpPr>
            <p:cNvPr id="1059" name="Google Shape;1059;p117"/>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1060" name="Google Shape;1060;p117"/>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061" name="Google Shape;1061;p117"/>
          <p:cNvGrpSpPr/>
          <p:nvPr/>
        </p:nvGrpSpPr>
        <p:grpSpPr>
          <a:xfrm>
            <a:off x="4939725" y="963000"/>
            <a:ext cx="1793091" cy="2347608"/>
            <a:chOff x="1368746" y="2650845"/>
            <a:chExt cx="2716805" cy="1392000"/>
          </a:xfrm>
        </p:grpSpPr>
        <p:sp>
          <p:nvSpPr>
            <p:cNvPr id="1062" name="Google Shape;1062;p117"/>
            <p:cNvSpPr/>
            <p:nvPr/>
          </p:nvSpPr>
          <p:spPr>
            <a:xfrm>
              <a:off x="1368746" y="2650845"/>
              <a:ext cx="2716800" cy="13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063" name="Google Shape;1063;p117"/>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064" name="Google Shape;1064;p117"/>
          <p:cNvGrpSpPr/>
          <p:nvPr/>
        </p:nvGrpSpPr>
        <p:grpSpPr>
          <a:xfrm>
            <a:off x="7242296" y="2943425"/>
            <a:ext cx="1793091" cy="996209"/>
            <a:chOff x="1217350" y="2817775"/>
            <a:chExt cx="2716804" cy="1048200"/>
          </a:xfrm>
        </p:grpSpPr>
        <p:sp>
          <p:nvSpPr>
            <p:cNvPr id="1065" name="Google Shape;1065;p11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066" name="Google Shape;1066;p117"/>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067" name="Google Shape;1067;p117"/>
          <p:cNvCxnSpPr>
            <a:stCxn id="1055" idx="3"/>
            <a:endCxn id="1059" idx="1"/>
          </p:cNvCxnSpPr>
          <p:nvPr/>
        </p:nvCxnSpPr>
        <p:spPr>
          <a:xfrm>
            <a:off x="4507791" y="3255621"/>
            <a:ext cx="418500" cy="1039500"/>
          </a:xfrm>
          <a:prstGeom prst="bentConnector3">
            <a:avLst>
              <a:gd name="adj1" fmla="val 49994"/>
            </a:avLst>
          </a:prstGeom>
          <a:noFill/>
          <a:ln w="9525" cap="flat" cmpd="sng">
            <a:solidFill>
              <a:schemeClr val="dk2"/>
            </a:solidFill>
            <a:prstDash val="dash"/>
            <a:round/>
            <a:headEnd type="none" w="med" len="med"/>
            <a:tailEnd type="none" w="med" len="med"/>
          </a:ln>
        </p:spPr>
      </p:cxnSp>
      <p:cxnSp>
        <p:nvCxnSpPr>
          <p:cNvPr id="1068" name="Google Shape;1068;p117"/>
          <p:cNvCxnSpPr>
            <a:stCxn id="1060" idx="0"/>
            <a:endCxn id="1062" idx="2"/>
          </p:cNvCxnSpPr>
          <p:nvPr/>
        </p:nvCxnSpPr>
        <p:spPr>
          <a:xfrm rot="5400000" flipH="1">
            <a:off x="5684960" y="3461950"/>
            <a:ext cx="315300" cy="12900"/>
          </a:xfrm>
          <a:prstGeom prst="bentConnector3">
            <a:avLst>
              <a:gd name="adj1" fmla="val 50023"/>
            </a:avLst>
          </a:prstGeom>
          <a:noFill/>
          <a:ln w="9525" cap="flat" cmpd="sng">
            <a:solidFill>
              <a:schemeClr val="dk2"/>
            </a:solidFill>
            <a:prstDash val="dash"/>
            <a:round/>
            <a:headEnd type="none" w="med" len="med"/>
            <a:tailEnd type="none" w="med" len="med"/>
          </a:ln>
        </p:spPr>
      </p:cxnSp>
      <p:cxnSp>
        <p:nvCxnSpPr>
          <p:cNvPr id="1069" name="Google Shape;1069;p117"/>
          <p:cNvCxnSpPr>
            <a:stCxn id="1065" idx="1"/>
            <a:endCxn id="1059"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1070" name="Google Shape;1070;p117"/>
          <p:cNvGrpSpPr/>
          <p:nvPr/>
        </p:nvGrpSpPr>
        <p:grpSpPr>
          <a:xfrm>
            <a:off x="4953750" y="104437"/>
            <a:ext cx="1765035" cy="728127"/>
            <a:chOff x="1092698" y="3492239"/>
            <a:chExt cx="2722139" cy="1572289"/>
          </a:xfrm>
        </p:grpSpPr>
        <p:sp>
          <p:nvSpPr>
            <p:cNvPr id="1071" name="Google Shape;1071;p117"/>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072" name="Google Shape;1072;p117"/>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073" name="Google Shape;1073;p117"/>
          <p:cNvCxnSpPr>
            <a:stCxn id="1057" idx="0"/>
          </p:cNvCxnSpPr>
          <p:nvPr/>
        </p:nvCxnSpPr>
        <p:spPr>
          <a:xfrm rot="-5400000">
            <a:off x="3328771" y="949193"/>
            <a:ext cx="1841100" cy="1404000"/>
          </a:xfrm>
          <a:prstGeom prst="bentConnector3">
            <a:avLst>
              <a:gd name="adj1" fmla="val 99131"/>
            </a:avLst>
          </a:prstGeom>
          <a:noFill/>
          <a:ln w="9525" cap="flat" cmpd="sng">
            <a:solidFill>
              <a:schemeClr val="dk2"/>
            </a:solidFill>
            <a:prstDash val="dash"/>
            <a:round/>
            <a:headEnd type="none" w="med" len="med"/>
            <a:tailEnd type="none" w="med" len="med"/>
          </a:ln>
        </p:spPr>
      </p:cxnSp>
      <p:cxnSp>
        <p:nvCxnSpPr>
          <p:cNvPr id="1074" name="Google Shape;1074;p117"/>
          <p:cNvCxnSpPr>
            <a:stCxn id="1071" idx="2"/>
            <a:endCxn id="1063"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1075" name="Google Shape;1075;p117"/>
          <p:cNvGrpSpPr/>
          <p:nvPr/>
        </p:nvGrpSpPr>
        <p:grpSpPr>
          <a:xfrm>
            <a:off x="2618213" y="4174625"/>
            <a:ext cx="1857538" cy="926694"/>
            <a:chOff x="1119835" y="2817781"/>
            <a:chExt cx="2814452" cy="921900"/>
          </a:xfrm>
        </p:grpSpPr>
        <p:sp>
          <p:nvSpPr>
            <p:cNvPr id="1076" name="Google Shape;1076;p117"/>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077" name="Google Shape;1077;p117"/>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078" name="Google Shape;1078;p117"/>
          <p:cNvCxnSpPr>
            <a:stCxn id="1077" idx="0"/>
            <a:endCxn id="1055"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079" name="Google Shape;1079;p117"/>
          <p:cNvGrpSpPr/>
          <p:nvPr/>
        </p:nvGrpSpPr>
        <p:grpSpPr>
          <a:xfrm>
            <a:off x="7242271" y="4111175"/>
            <a:ext cx="1793091" cy="996209"/>
            <a:chOff x="1217350" y="2817775"/>
            <a:chExt cx="2716804" cy="1048200"/>
          </a:xfrm>
        </p:grpSpPr>
        <p:sp>
          <p:nvSpPr>
            <p:cNvPr id="1080" name="Google Shape;1080;p117"/>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081" name="Google Shape;1081;p117"/>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082" name="Google Shape;1082;p117"/>
          <p:cNvCxnSpPr>
            <a:stCxn id="1081" idx="0"/>
            <a:endCxn id="1065"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083" name="Google Shape;1083;p117"/>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084" name="Google Shape;1084;p117"/>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085" name="Google Shape;1085;p117"/>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Vierde aanpassing</a:t>
            </a:r>
            <a:endParaRPr sz="2200"/>
          </a:p>
        </p:txBody>
      </p:sp>
      <p:sp>
        <p:nvSpPr>
          <p:cNvPr id="1086" name="Google Shape;1086;p117"/>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1087" name="Google Shape;1087;p117"/>
          <p:cNvSpPr txBox="1"/>
          <p:nvPr/>
        </p:nvSpPr>
        <p:spPr>
          <a:xfrm>
            <a:off x="501150" y="1449125"/>
            <a:ext cx="2950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B786E"/>
                </a:solidFill>
              </a:rPr>
              <a:t>“Aantal personen feitelijk ten laste” werd verwijderd uit het model</a:t>
            </a:r>
            <a:endParaRPr sz="1100" b="1">
              <a:solidFill>
                <a:srgbClr val="1B786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8"/>
          <p:cNvSpPr txBox="1"/>
          <p:nvPr/>
        </p:nvSpPr>
        <p:spPr>
          <a:xfrm>
            <a:off x="461975" y="0"/>
            <a:ext cx="66219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Eerste nieuwe iteratie datamodel</a:t>
            </a:r>
            <a:endParaRPr sz="2200"/>
          </a:p>
        </p:txBody>
      </p:sp>
      <p:pic>
        <p:nvPicPr>
          <p:cNvPr id="1093" name="Google Shape;1093;p118"/>
          <p:cNvPicPr preferRelativeResize="0"/>
          <p:nvPr/>
        </p:nvPicPr>
        <p:blipFill rotWithShape="1">
          <a:blip r:embed="rId3">
            <a:alphaModFix/>
          </a:blip>
          <a:srcRect l="975" t="3713" r="502" b="4602"/>
          <a:stretch/>
        </p:blipFill>
        <p:spPr>
          <a:xfrm>
            <a:off x="369350" y="555800"/>
            <a:ext cx="8643174" cy="4587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pSp>
        <p:nvGrpSpPr>
          <p:cNvPr id="1098" name="Google Shape;1098;p119"/>
          <p:cNvGrpSpPr/>
          <p:nvPr/>
        </p:nvGrpSpPr>
        <p:grpSpPr>
          <a:xfrm>
            <a:off x="436187" y="2354104"/>
            <a:ext cx="4010838" cy="435292"/>
            <a:chOff x="5272500" y="3774791"/>
            <a:chExt cx="4010838" cy="435292"/>
          </a:xfrm>
        </p:grpSpPr>
        <p:sp>
          <p:nvSpPr>
            <p:cNvPr id="1099" name="Google Shape;1099;p119"/>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a:t>Is iedereen mee? Zijn er nog vragen?</a:t>
              </a:r>
              <a:endParaRPr sz="1200"/>
            </a:p>
          </p:txBody>
        </p:sp>
        <p:pic>
          <p:nvPicPr>
            <p:cNvPr id="1100" name="Google Shape;1100;p119"/>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1101" name="Google Shape;1101;p119"/>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1102" name="Google Shape;1102;p119"/>
          <p:cNvSpPr txBox="1"/>
          <p:nvPr/>
        </p:nvSpPr>
        <p:spPr>
          <a:xfrm>
            <a:off x="436950" y="257275"/>
            <a:ext cx="84588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Checkpoint</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9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Praktische afspraken</a:t>
            </a:r>
            <a:endParaRPr/>
          </a:p>
        </p:txBody>
      </p:sp>
      <p:sp>
        <p:nvSpPr>
          <p:cNvPr id="506" name="Google Shape;506;p9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507" name="Google Shape;507;p9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a:solidFill>
                  <a:srgbClr val="373636"/>
                </a:solidFill>
              </a:rPr>
              <a:t>Geluid van het publiek is standaard </a:t>
            </a:r>
            <a:r>
              <a:rPr lang="en" sz="1600" b="1">
                <a:solidFill>
                  <a:srgbClr val="373636"/>
                </a:solidFill>
              </a:rPr>
              <a:t>gedempt</a:t>
            </a:r>
            <a:r>
              <a:rPr lang="en" sz="1600">
                <a:solidFill>
                  <a:srgbClr val="373636"/>
                </a:solidFill>
              </a:rPr>
              <a:t>.</a:t>
            </a:r>
            <a:endParaRPr/>
          </a:p>
        </p:txBody>
      </p:sp>
      <p:sp>
        <p:nvSpPr>
          <p:cNvPr id="511" name="Google Shape;511;p9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1600">
                <a:solidFill>
                  <a:srgbClr val="FFFFFF"/>
                </a:solidFill>
              </a:rPr>
              <a:t>Vragen, opmerkingen en voorstellen kunnen via de chatfunctie meegedeeld worden. Interactie wordt aangemoedigd!</a:t>
            </a:r>
            <a:endParaRPr sz="1200">
              <a:solidFill>
                <a:srgbClr val="FFFFFF"/>
              </a:solidFill>
            </a:endParaRPr>
          </a:p>
        </p:txBody>
      </p:sp>
      <p:sp>
        <p:nvSpPr>
          <p:cNvPr id="512" name="Google Shape;512;p9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a:solidFill>
                  <a:srgbClr val="FFFFFF"/>
                </a:solidFill>
              </a:rPr>
              <a:t>Gebruik het </a:t>
            </a:r>
            <a:r>
              <a:rPr lang="en" sz="1600" b="1">
                <a:solidFill>
                  <a:srgbClr val="FFFFFF"/>
                </a:solidFill>
              </a:rPr>
              <a:t>handje</a:t>
            </a:r>
            <a:r>
              <a:rPr lang="en" sz="1600">
                <a:solidFill>
                  <a:srgbClr val="FFFFFF"/>
                </a:solidFill>
              </a:rPr>
              <a:t> als je iets wilt zeggen. Interactie wordt aangemoedigd!</a:t>
            </a:r>
            <a:endParaRPr>
              <a:solidFill>
                <a:srgbClr val="FFFFFF"/>
              </a:solidFill>
            </a:endParaRPr>
          </a:p>
        </p:txBody>
      </p:sp>
      <p:sp>
        <p:nvSpPr>
          <p:cNvPr id="513" name="Google Shape;513;p9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a:solidFill>
                  <a:srgbClr val="373636"/>
                </a:solidFill>
              </a:rPr>
              <a:t>Ja/nee vragen</a:t>
            </a:r>
            <a:r>
              <a:rPr lang="en"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Geen mening = 0</a:t>
            </a:r>
            <a:endParaRPr sz="1600">
              <a:solidFill>
                <a:srgbClr val="373636"/>
              </a:solidFill>
            </a:endParaRPr>
          </a:p>
        </p:txBody>
      </p:sp>
      <p:sp>
        <p:nvSpPr>
          <p:cNvPr id="514" name="Google Shape;514;p9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5" name="Google Shape;515;p9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16" name="Google Shape;516;p93"/>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517" name="Google Shape;517;p9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518" name="Google Shape;518;p9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 name="Google Shape;519;p9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grpSp>
        <p:nvGrpSpPr>
          <p:cNvPr id="1107" name="Google Shape;1107;p120"/>
          <p:cNvGrpSpPr/>
          <p:nvPr/>
        </p:nvGrpSpPr>
        <p:grpSpPr>
          <a:xfrm>
            <a:off x="501146" y="2757505"/>
            <a:ext cx="1793091" cy="996199"/>
            <a:chOff x="1217350" y="2802915"/>
            <a:chExt cx="2716804" cy="1063066"/>
          </a:xfrm>
        </p:grpSpPr>
        <p:sp>
          <p:nvSpPr>
            <p:cNvPr id="1108" name="Google Shape;1108;p120"/>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20"/>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110" name="Google Shape;1110;p120"/>
          <p:cNvCxnSpPr>
            <a:stCxn id="1108" idx="3"/>
            <a:endCxn id="1111"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112" name="Google Shape;1112;p120"/>
          <p:cNvGrpSpPr/>
          <p:nvPr/>
        </p:nvGrpSpPr>
        <p:grpSpPr>
          <a:xfrm>
            <a:off x="2586201" y="2571743"/>
            <a:ext cx="1921915" cy="1367743"/>
            <a:chOff x="1217345" y="2802180"/>
            <a:chExt cx="2911992" cy="1063812"/>
          </a:xfrm>
        </p:grpSpPr>
        <p:sp>
          <p:nvSpPr>
            <p:cNvPr id="1111" name="Google Shape;1111;p120"/>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int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113" name="Google Shape;1113;p120"/>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114" name="Google Shape;1114;p120"/>
          <p:cNvGrpSpPr/>
          <p:nvPr/>
        </p:nvGrpSpPr>
        <p:grpSpPr>
          <a:xfrm>
            <a:off x="4914500" y="3626050"/>
            <a:ext cx="1869176" cy="1303964"/>
            <a:chOff x="1199576" y="2867754"/>
            <a:chExt cx="2832084" cy="1372016"/>
          </a:xfrm>
        </p:grpSpPr>
        <p:sp>
          <p:nvSpPr>
            <p:cNvPr id="1115" name="Google Shape;1115;p120"/>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1116" name="Google Shape;1116;p120"/>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117" name="Google Shape;1117;p120"/>
          <p:cNvGrpSpPr/>
          <p:nvPr/>
        </p:nvGrpSpPr>
        <p:grpSpPr>
          <a:xfrm>
            <a:off x="4939725" y="963000"/>
            <a:ext cx="1793091" cy="2347608"/>
            <a:chOff x="1368746" y="2650845"/>
            <a:chExt cx="2716805" cy="1392000"/>
          </a:xfrm>
        </p:grpSpPr>
        <p:sp>
          <p:nvSpPr>
            <p:cNvPr id="1118" name="Google Shape;1118;p120"/>
            <p:cNvSpPr/>
            <p:nvPr/>
          </p:nvSpPr>
          <p:spPr>
            <a:xfrm>
              <a:off x="1368746" y="2650845"/>
              <a:ext cx="2716800" cy="139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119" name="Google Shape;1119;p120"/>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120" name="Google Shape;1120;p120"/>
          <p:cNvGrpSpPr/>
          <p:nvPr/>
        </p:nvGrpSpPr>
        <p:grpSpPr>
          <a:xfrm>
            <a:off x="7242296" y="2943425"/>
            <a:ext cx="1793091" cy="996209"/>
            <a:chOff x="1217350" y="2817775"/>
            <a:chExt cx="2716804" cy="1048200"/>
          </a:xfrm>
        </p:grpSpPr>
        <p:sp>
          <p:nvSpPr>
            <p:cNvPr id="1121" name="Google Shape;1121;p12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122" name="Google Shape;1122;p120"/>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123" name="Google Shape;1123;p120"/>
          <p:cNvCxnSpPr>
            <a:stCxn id="1111" idx="3"/>
            <a:endCxn id="1115" idx="1"/>
          </p:cNvCxnSpPr>
          <p:nvPr/>
        </p:nvCxnSpPr>
        <p:spPr>
          <a:xfrm>
            <a:off x="4507791" y="3255621"/>
            <a:ext cx="418500" cy="1039500"/>
          </a:xfrm>
          <a:prstGeom prst="bentConnector3">
            <a:avLst>
              <a:gd name="adj1" fmla="val 49994"/>
            </a:avLst>
          </a:prstGeom>
          <a:noFill/>
          <a:ln w="9525" cap="flat" cmpd="sng">
            <a:solidFill>
              <a:schemeClr val="dk2"/>
            </a:solidFill>
            <a:prstDash val="dash"/>
            <a:round/>
            <a:headEnd type="none" w="med" len="med"/>
            <a:tailEnd type="none" w="med" len="med"/>
          </a:ln>
        </p:spPr>
      </p:cxnSp>
      <p:cxnSp>
        <p:nvCxnSpPr>
          <p:cNvPr id="1124" name="Google Shape;1124;p120"/>
          <p:cNvCxnSpPr>
            <a:stCxn id="1116" idx="0"/>
            <a:endCxn id="1118" idx="2"/>
          </p:cNvCxnSpPr>
          <p:nvPr/>
        </p:nvCxnSpPr>
        <p:spPr>
          <a:xfrm rot="5400000" flipH="1">
            <a:off x="5684960" y="3461950"/>
            <a:ext cx="315300" cy="12900"/>
          </a:xfrm>
          <a:prstGeom prst="bentConnector3">
            <a:avLst>
              <a:gd name="adj1" fmla="val 50023"/>
            </a:avLst>
          </a:prstGeom>
          <a:noFill/>
          <a:ln w="9525" cap="flat" cmpd="sng">
            <a:solidFill>
              <a:schemeClr val="dk2"/>
            </a:solidFill>
            <a:prstDash val="dash"/>
            <a:round/>
            <a:headEnd type="none" w="med" len="med"/>
            <a:tailEnd type="none" w="med" len="med"/>
          </a:ln>
        </p:spPr>
      </p:cxnSp>
      <p:cxnSp>
        <p:nvCxnSpPr>
          <p:cNvPr id="1125" name="Google Shape;1125;p120"/>
          <p:cNvCxnSpPr>
            <a:stCxn id="1121" idx="1"/>
            <a:endCxn id="1115" idx="3"/>
          </p:cNvCxnSpPr>
          <p:nvPr/>
        </p:nvCxnSpPr>
        <p:spPr>
          <a:xfrm flipH="1">
            <a:off x="6783596" y="3441529"/>
            <a:ext cx="458700" cy="853800"/>
          </a:xfrm>
          <a:prstGeom prst="bentConnector3">
            <a:avLst>
              <a:gd name="adj1" fmla="val 49991"/>
            </a:avLst>
          </a:prstGeom>
          <a:noFill/>
          <a:ln w="9525" cap="flat" cmpd="sng">
            <a:solidFill>
              <a:schemeClr val="dk2"/>
            </a:solidFill>
            <a:prstDash val="dash"/>
            <a:round/>
            <a:headEnd type="none" w="med" len="med"/>
            <a:tailEnd type="none" w="med" len="med"/>
          </a:ln>
        </p:spPr>
      </p:cxnSp>
      <p:grpSp>
        <p:nvGrpSpPr>
          <p:cNvPr id="1126" name="Google Shape;1126;p120"/>
          <p:cNvGrpSpPr/>
          <p:nvPr/>
        </p:nvGrpSpPr>
        <p:grpSpPr>
          <a:xfrm>
            <a:off x="4953750" y="104437"/>
            <a:ext cx="1765035" cy="728127"/>
            <a:chOff x="1092698" y="3492239"/>
            <a:chExt cx="2722139" cy="1572289"/>
          </a:xfrm>
        </p:grpSpPr>
        <p:sp>
          <p:nvSpPr>
            <p:cNvPr id="1127" name="Google Shape;1127;p120"/>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128" name="Google Shape;1128;p120"/>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129" name="Google Shape;1129;p120"/>
          <p:cNvCxnSpPr>
            <a:stCxn id="1113" idx="0"/>
          </p:cNvCxnSpPr>
          <p:nvPr/>
        </p:nvCxnSpPr>
        <p:spPr>
          <a:xfrm rot="-5400000">
            <a:off x="3328771" y="949193"/>
            <a:ext cx="1841100" cy="1404000"/>
          </a:xfrm>
          <a:prstGeom prst="bentConnector3">
            <a:avLst>
              <a:gd name="adj1" fmla="val 99131"/>
            </a:avLst>
          </a:prstGeom>
          <a:noFill/>
          <a:ln w="9525" cap="flat" cmpd="sng">
            <a:solidFill>
              <a:schemeClr val="dk2"/>
            </a:solidFill>
            <a:prstDash val="dash"/>
            <a:round/>
            <a:headEnd type="none" w="med" len="med"/>
            <a:tailEnd type="none" w="med" len="med"/>
          </a:ln>
        </p:spPr>
      </p:cxnSp>
      <p:cxnSp>
        <p:nvCxnSpPr>
          <p:cNvPr id="1130" name="Google Shape;1130;p120"/>
          <p:cNvCxnSpPr>
            <a:stCxn id="1127" idx="2"/>
            <a:endCxn id="1119" idx="0"/>
          </p:cNvCxnSpPr>
          <p:nvPr/>
        </p:nvCxnSpPr>
        <p:spPr>
          <a:xfrm rot="5400000">
            <a:off x="5771848" y="896914"/>
            <a:ext cx="130500" cy="1800"/>
          </a:xfrm>
          <a:prstGeom prst="bentConnector3">
            <a:avLst>
              <a:gd name="adj1" fmla="val 49976"/>
            </a:avLst>
          </a:prstGeom>
          <a:noFill/>
          <a:ln w="9525" cap="flat" cmpd="sng">
            <a:solidFill>
              <a:schemeClr val="dk2"/>
            </a:solidFill>
            <a:prstDash val="dash"/>
            <a:round/>
            <a:headEnd type="none" w="med" len="med"/>
            <a:tailEnd type="none" w="med" len="med"/>
          </a:ln>
        </p:spPr>
      </p:cxnSp>
      <p:grpSp>
        <p:nvGrpSpPr>
          <p:cNvPr id="1131" name="Google Shape;1131;p120"/>
          <p:cNvGrpSpPr/>
          <p:nvPr/>
        </p:nvGrpSpPr>
        <p:grpSpPr>
          <a:xfrm>
            <a:off x="2618213" y="4174625"/>
            <a:ext cx="1857538" cy="926694"/>
            <a:chOff x="1119835" y="2817781"/>
            <a:chExt cx="2814452" cy="921900"/>
          </a:xfrm>
        </p:grpSpPr>
        <p:sp>
          <p:nvSpPr>
            <p:cNvPr id="1132" name="Google Shape;1132;p120"/>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133" name="Google Shape;1133;p120"/>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134" name="Google Shape;1134;p120"/>
          <p:cNvCxnSpPr>
            <a:stCxn id="1133" idx="0"/>
            <a:endCxn id="1111"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135" name="Google Shape;1135;p120"/>
          <p:cNvGrpSpPr/>
          <p:nvPr/>
        </p:nvGrpSpPr>
        <p:grpSpPr>
          <a:xfrm>
            <a:off x="7242271" y="4111175"/>
            <a:ext cx="1793091" cy="996209"/>
            <a:chOff x="1217350" y="2817775"/>
            <a:chExt cx="2716804" cy="1048200"/>
          </a:xfrm>
        </p:grpSpPr>
        <p:sp>
          <p:nvSpPr>
            <p:cNvPr id="1136" name="Google Shape;1136;p120"/>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137" name="Google Shape;1137;p120"/>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138" name="Google Shape;1138;p120"/>
          <p:cNvCxnSpPr>
            <a:stCxn id="1137" idx="0"/>
            <a:endCxn id="1121"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139" name="Google Shape;1139;p120"/>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140" name="Google Shape;1140;p120"/>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141" name="Google Shape;1141;p120"/>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Vijfde aanpassing</a:t>
            </a:r>
            <a:endParaRPr sz="2200"/>
          </a:p>
        </p:txBody>
      </p:sp>
      <p:sp>
        <p:nvSpPr>
          <p:cNvPr id="1142" name="Google Shape;1142;p120"/>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sp>
        <p:nvSpPr>
          <p:cNvPr id="1143" name="Google Shape;1143;p120"/>
          <p:cNvSpPr txBox="1"/>
          <p:nvPr/>
        </p:nvSpPr>
        <p:spPr>
          <a:xfrm>
            <a:off x="374400" y="1039750"/>
            <a:ext cx="30774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De info bij het arbeidsloon dient te bevatten:</a:t>
            </a:r>
            <a:endParaRPr sz="1100" b="1">
              <a:solidFill>
                <a:srgbClr val="D04A02"/>
              </a:solidFill>
            </a:endParaRPr>
          </a:p>
          <a:p>
            <a:pPr marL="457200" lvl="0" indent="-298450" algn="l" rtl="0">
              <a:spcBef>
                <a:spcPts val="0"/>
              </a:spcBef>
              <a:spcAft>
                <a:spcPts val="0"/>
              </a:spcAft>
              <a:buClr>
                <a:srgbClr val="D04A02"/>
              </a:buClr>
              <a:buSzPts val="1100"/>
              <a:buChar char="-"/>
            </a:pPr>
            <a:r>
              <a:rPr lang="en" sz="1100" b="1">
                <a:solidFill>
                  <a:srgbClr val="D04A02"/>
                </a:solidFill>
              </a:rPr>
              <a:t>Of er schuldbemiddeling actief is</a:t>
            </a:r>
            <a:endParaRPr sz="1100" b="1">
              <a:solidFill>
                <a:srgbClr val="D04A02"/>
              </a:solidFill>
            </a:endParaRPr>
          </a:p>
          <a:p>
            <a:pPr marL="457200" lvl="0" indent="-298450" algn="l" rtl="0">
              <a:spcBef>
                <a:spcPts val="0"/>
              </a:spcBef>
              <a:spcAft>
                <a:spcPts val="0"/>
              </a:spcAft>
              <a:buClr>
                <a:srgbClr val="D04A02"/>
              </a:buClr>
              <a:buSzPts val="1100"/>
              <a:buChar char="-"/>
            </a:pPr>
            <a:r>
              <a:rPr lang="en" sz="1100" b="1">
                <a:solidFill>
                  <a:srgbClr val="D04A02"/>
                </a:solidFill>
              </a:rPr>
              <a:t>Of het een eenmalige verloning of een ‘gewone’ periodieke verloning is</a:t>
            </a:r>
            <a:endParaRPr sz="1100" b="1">
              <a:solidFill>
                <a:srgbClr val="D04A02"/>
              </a:solidFill>
            </a:endParaRPr>
          </a:p>
          <a:p>
            <a:pPr marL="457200" lvl="0" indent="-298450" algn="l" rtl="0">
              <a:spcBef>
                <a:spcPts val="0"/>
              </a:spcBef>
              <a:spcAft>
                <a:spcPts val="0"/>
              </a:spcAft>
              <a:buClr>
                <a:srgbClr val="D04A02"/>
              </a:buClr>
              <a:buSzPts val="1100"/>
              <a:buChar char="-"/>
            </a:pPr>
            <a:r>
              <a:rPr lang="en" sz="1100" b="1">
                <a:solidFill>
                  <a:srgbClr val="D04A02"/>
                </a:solidFill>
              </a:rPr>
              <a:t>Wat het effectieve gestorte loon is</a:t>
            </a:r>
            <a:endParaRPr sz="1100" b="1">
              <a:solidFill>
                <a:srgbClr val="D04A0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grpSp>
        <p:nvGrpSpPr>
          <p:cNvPr id="1148" name="Google Shape;1148;p121"/>
          <p:cNvGrpSpPr/>
          <p:nvPr/>
        </p:nvGrpSpPr>
        <p:grpSpPr>
          <a:xfrm>
            <a:off x="501146" y="2757505"/>
            <a:ext cx="1793091" cy="996199"/>
            <a:chOff x="1217350" y="2802915"/>
            <a:chExt cx="2716804" cy="1063066"/>
          </a:xfrm>
        </p:grpSpPr>
        <p:sp>
          <p:nvSpPr>
            <p:cNvPr id="1149" name="Google Shape;1149;p121"/>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21"/>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151" name="Google Shape;1151;p121"/>
          <p:cNvCxnSpPr>
            <a:stCxn id="1149" idx="3"/>
            <a:endCxn id="1152"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153" name="Google Shape;1153;p121"/>
          <p:cNvGrpSpPr/>
          <p:nvPr/>
        </p:nvGrpSpPr>
        <p:grpSpPr>
          <a:xfrm>
            <a:off x="2586201" y="2571743"/>
            <a:ext cx="1921915" cy="1367743"/>
            <a:chOff x="1217345" y="2802180"/>
            <a:chExt cx="2911992" cy="1063812"/>
          </a:xfrm>
        </p:grpSpPr>
        <p:sp>
          <p:nvSpPr>
            <p:cNvPr id="1152" name="Google Shape;1152;p121"/>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int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154" name="Google Shape;1154;p121"/>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155" name="Google Shape;1155;p121"/>
          <p:cNvGrpSpPr/>
          <p:nvPr/>
        </p:nvGrpSpPr>
        <p:grpSpPr>
          <a:xfrm>
            <a:off x="4901687" y="3753775"/>
            <a:ext cx="1869176" cy="1303964"/>
            <a:chOff x="1199576" y="2867754"/>
            <a:chExt cx="2832084" cy="1372016"/>
          </a:xfrm>
        </p:grpSpPr>
        <p:sp>
          <p:nvSpPr>
            <p:cNvPr id="1156" name="Google Shape;1156;p121"/>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aanstellingstype: Aanstellingstype</a:t>
              </a:r>
              <a:endParaRPr sz="800"/>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chemeClr val="dk1"/>
                </a:buClr>
                <a:buSzPts val="800"/>
                <a:buChar char="+"/>
              </a:pPr>
              <a:r>
                <a:rPr lang="en" sz="800">
                  <a:solidFill>
                    <a:schemeClr val="dk1"/>
                  </a:solidFill>
                </a:rPr>
                <a:t>duurtype: Duurtype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tewerkstellingspercentage: Percentage</a:t>
              </a:r>
              <a:endParaRPr sz="800">
                <a:solidFill>
                  <a:schemeClr val="dk1"/>
                </a:solidFill>
              </a:endParaRPr>
            </a:p>
          </p:txBody>
        </p:sp>
        <p:sp>
          <p:nvSpPr>
            <p:cNvPr id="1157" name="Google Shape;1157;p121"/>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158" name="Google Shape;1158;p121"/>
          <p:cNvGrpSpPr/>
          <p:nvPr/>
        </p:nvGrpSpPr>
        <p:grpSpPr>
          <a:xfrm>
            <a:off x="4939725" y="794624"/>
            <a:ext cx="1793088" cy="2749598"/>
            <a:chOff x="1368753" y="2650843"/>
            <a:chExt cx="2716800" cy="1521300"/>
          </a:xfrm>
        </p:grpSpPr>
        <p:sp>
          <p:nvSpPr>
            <p:cNvPr id="1159" name="Google Shape;1159;p121"/>
            <p:cNvSpPr/>
            <p:nvPr/>
          </p:nvSpPr>
          <p:spPr>
            <a:xfrm>
              <a:off x="1368753" y="2650844"/>
              <a:ext cx="2716800" cy="15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sociale zekerheid: Decimal</a:t>
              </a:r>
              <a:endParaRPr sz="800"/>
            </a:p>
            <a:p>
              <a:pPr marL="457200" lvl="0" indent="-279400" algn="l" rtl="0">
                <a:spcBef>
                  <a:spcPts val="0"/>
                </a:spcBef>
                <a:spcAft>
                  <a:spcPts val="0"/>
                </a:spcAft>
                <a:buClr>
                  <a:srgbClr val="1B786E"/>
                </a:buClr>
                <a:buSzPts val="800"/>
                <a:buChar char="+"/>
              </a:pPr>
              <a:r>
                <a:rPr lang="en" sz="800" b="1">
                  <a:solidFill>
                    <a:srgbClr val="1B786E"/>
                  </a:solidFill>
                </a:rPr>
                <a:t>nettoGestortLoon</a:t>
              </a:r>
              <a:endParaRPr sz="800" b="1">
                <a:solidFill>
                  <a:srgbClr val="1B786E"/>
                </a:solidFill>
              </a:endParaRPr>
            </a:p>
            <a:p>
              <a:pPr marL="457200" lvl="0" indent="-279400" algn="l" rtl="0">
                <a:spcBef>
                  <a:spcPts val="0"/>
                </a:spcBef>
                <a:spcAft>
                  <a:spcPts val="0"/>
                </a:spcAft>
                <a:buSzPts val="800"/>
                <a:buChar char="+"/>
              </a:pPr>
              <a:r>
                <a:rPr lang="en" sz="800"/>
                <a:t>nettoloon: Decimal</a:t>
              </a:r>
              <a:endParaRPr sz="800"/>
            </a:p>
            <a:p>
              <a:pPr marL="457200" lvl="0" indent="-279400" algn="l" rtl="0">
                <a:spcBef>
                  <a:spcPts val="0"/>
                </a:spcBef>
                <a:spcAft>
                  <a:spcPts val="0"/>
                </a:spcAft>
                <a:buClr>
                  <a:srgbClr val="1B786E"/>
                </a:buClr>
                <a:buSzPts val="800"/>
                <a:buChar char="+"/>
              </a:pPr>
              <a:r>
                <a:rPr lang="en" sz="800" b="1">
                  <a:solidFill>
                    <a:srgbClr val="1B786E"/>
                  </a:solidFill>
                </a:rPr>
                <a:t>schuldbemiddeling</a:t>
              </a:r>
              <a:endParaRPr sz="800" b="1">
                <a:solidFill>
                  <a:srgbClr val="1B786E"/>
                </a:solidFill>
              </a:endParaRPr>
            </a:p>
            <a:p>
              <a:pPr marL="457200" lvl="0" indent="-279400" algn="l" rtl="0">
                <a:spcBef>
                  <a:spcPts val="0"/>
                </a:spcBef>
                <a:spcAft>
                  <a:spcPts val="0"/>
                </a:spcAft>
                <a:buClr>
                  <a:srgbClr val="1B786E"/>
                </a:buClr>
                <a:buSzPts val="800"/>
                <a:buChar char="+"/>
              </a:pPr>
              <a:r>
                <a:rPr lang="en" sz="800" b="1">
                  <a:solidFill>
                    <a:srgbClr val="1B786E"/>
                  </a:solidFill>
                </a:rPr>
                <a:t>periodiciteitVerloning</a:t>
              </a:r>
              <a:endParaRPr sz="800" b="1">
                <a:solidFill>
                  <a:srgbClr val="1B786E"/>
                </a:solidFill>
              </a:endParaRPr>
            </a:p>
            <a:p>
              <a:pPr marL="457200" lvl="0" indent="-279400" algn="l" rtl="0">
                <a:spcBef>
                  <a:spcPts val="0"/>
                </a:spcBef>
                <a:spcAft>
                  <a:spcPts val="0"/>
                </a:spcAft>
                <a:buSzPts val="800"/>
                <a:buChar char="+"/>
              </a:pPr>
              <a:r>
                <a:rPr lang="en" sz="800"/>
                <a:t>supplementaire belastbare bedragen: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160" name="Google Shape;1160;p121"/>
            <p:cNvSpPr/>
            <p:nvPr/>
          </p:nvSpPr>
          <p:spPr>
            <a:xfrm>
              <a:off x="1368753" y="2650843"/>
              <a:ext cx="2716800" cy="13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161" name="Google Shape;1161;p121"/>
          <p:cNvGrpSpPr/>
          <p:nvPr/>
        </p:nvGrpSpPr>
        <p:grpSpPr>
          <a:xfrm>
            <a:off x="7242296" y="2943425"/>
            <a:ext cx="1793091" cy="996209"/>
            <a:chOff x="1217350" y="2817775"/>
            <a:chExt cx="2716804" cy="1048200"/>
          </a:xfrm>
        </p:grpSpPr>
        <p:sp>
          <p:nvSpPr>
            <p:cNvPr id="1162" name="Google Shape;1162;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163" name="Google Shape;1163;p121"/>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164" name="Google Shape;1164;p121"/>
          <p:cNvCxnSpPr>
            <a:stCxn id="1152" idx="3"/>
            <a:endCxn id="1156" idx="1"/>
          </p:cNvCxnSpPr>
          <p:nvPr/>
        </p:nvCxnSpPr>
        <p:spPr>
          <a:xfrm>
            <a:off x="4507791" y="3255621"/>
            <a:ext cx="405600" cy="1167300"/>
          </a:xfrm>
          <a:prstGeom prst="bentConnector3">
            <a:avLst>
              <a:gd name="adj1" fmla="val 50004"/>
            </a:avLst>
          </a:prstGeom>
          <a:noFill/>
          <a:ln w="9525" cap="flat" cmpd="sng">
            <a:solidFill>
              <a:schemeClr val="dk2"/>
            </a:solidFill>
            <a:prstDash val="dash"/>
            <a:round/>
            <a:headEnd type="none" w="med" len="med"/>
            <a:tailEnd type="none" w="med" len="med"/>
          </a:ln>
        </p:spPr>
      </p:cxnSp>
      <p:cxnSp>
        <p:nvCxnSpPr>
          <p:cNvPr id="1165" name="Google Shape;1165;p121"/>
          <p:cNvCxnSpPr>
            <a:stCxn id="1157" idx="0"/>
            <a:endCxn id="1159" idx="2"/>
          </p:cNvCxnSpPr>
          <p:nvPr/>
        </p:nvCxnSpPr>
        <p:spPr>
          <a:xfrm rot="-5400000">
            <a:off x="5731697" y="3648625"/>
            <a:ext cx="209700" cy="600"/>
          </a:xfrm>
          <a:prstGeom prst="bentConnector3">
            <a:avLst>
              <a:gd name="adj1" fmla="val 49965"/>
            </a:avLst>
          </a:prstGeom>
          <a:noFill/>
          <a:ln w="9525" cap="flat" cmpd="sng">
            <a:solidFill>
              <a:schemeClr val="dk2"/>
            </a:solidFill>
            <a:prstDash val="dash"/>
            <a:round/>
            <a:headEnd type="none" w="med" len="med"/>
            <a:tailEnd type="none" w="med" len="med"/>
          </a:ln>
        </p:spPr>
      </p:cxnSp>
      <p:cxnSp>
        <p:nvCxnSpPr>
          <p:cNvPr id="1166" name="Google Shape;1166;p121"/>
          <p:cNvCxnSpPr>
            <a:stCxn id="1162" idx="1"/>
            <a:endCxn id="1156" idx="3"/>
          </p:cNvCxnSpPr>
          <p:nvPr/>
        </p:nvCxnSpPr>
        <p:spPr>
          <a:xfrm flipH="1">
            <a:off x="6770996" y="3441529"/>
            <a:ext cx="471300" cy="981300"/>
          </a:xfrm>
          <a:prstGeom prst="bentConnector3">
            <a:avLst>
              <a:gd name="adj1" fmla="val 50014"/>
            </a:avLst>
          </a:prstGeom>
          <a:noFill/>
          <a:ln w="9525" cap="flat" cmpd="sng">
            <a:solidFill>
              <a:schemeClr val="dk2"/>
            </a:solidFill>
            <a:prstDash val="dash"/>
            <a:round/>
            <a:headEnd type="none" w="med" len="med"/>
            <a:tailEnd type="none" w="med" len="med"/>
          </a:ln>
        </p:spPr>
      </p:cxnSp>
      <p:grpSp>
        <p:nvGrpSpPr>
          <p:cNvPr id="1167" name="Google Shape;1167;p121"/>
          <p:cNvGrpSpPr/>
          <p:nvPr/>
        </p:nvGrpSpPr>
        <p:grpSpPr>
          <a:xfrm>
            <a:off x="4953754" y="104344"/>
            <a:ext cx="1765035" cy="530962"/>
            <a:chOff x="1092698" y="3492239"/>
            <a:chExt cx="2722139" cy="1572289"/>
          </a:xfrm>
        </p:grpSpPr>
        <p:sp>
          <p:nvSpPr>
            <p:cNvPr id="1168" name="Google Shape;1168;p121"/>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169" name="Google Shape;1169;p121"/>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170" name="Google Shape;1170;p121"/>
          <p:cNvCxnSpPr>
            <a:endCxn id="1168" idx="1"/>
          </p:cNvCxnSpPr>
          <p:nvPr/>
        </p:nvCxnSpPr>
        <p:spPr>
          <a:xfrm rot="-5400000">
            <a:off x="3609616" y="1226617"/>
            <a:ext cx="2115900" cy="579300"/>
          </a:xfrm>
          <a:prstGeom prst="bentConnector2">
            <a:avLst/>
          </a:prstGeom>
          <a:noFill/>
          <a:ln w="9525" cap="flat" cmpd="sng">
            <a:solidFill>
              <a:schemeClr val="dk2"/>
            </a:solidFill>
            <a:prstDash val="dash"/>
            <a:round/>
            <a:headEnd type="none" w="med" len="med"/>
            <a:tailEnd type="none" w="med" len="med"/>
          </a:ln>
        </p:spPr>
      </p:cxnSp>
      <p:cxnSp>
        <p:nvCxnSpPr>
          <p:cNvPr id="1171" name="Google Shape;1171;p121"/>
          <p:cNvCxnSpPr>
            <a:stCxn id="1168" idx="2"/>
            <a:endCxn id="1160" idx="0"/>
          </p:cNvCxnSpPr>
          <p:nvPr/>
        </p:nvCxnSpPr>
        <p:spPr>
          <a:xfrm rot="5400000">
            <a:off x="5757452" y="714056"/>
            <a:ext cx="159300" cy="1800"/>
          </a:xfrm>
          <a:prstGeom prst="bentConnector3">
            <a:avLst>
              <a:gd name="adj1" fmla="val 50006"/>
            </a:avLst>
          </a:prstGeom>
          <a:noFill/>
          <a:ln w="9525" cap="flat" cmpd="sng">
            <a:solidFill>
              <a:schemeClr val="dk2"/>
            </a:solidFill>
            <a:prstDash val="dash"/>
            <a:round/>
            <a:headEnd type="none" w="med" len="med"/>
            <a:tailEnd type="none" w="med" len="med"/>
          </a:ln>
        </p:spPr>
      </p:cxnSp>
      <p:grpSp>
        <p:nvGrpSpPr>
          <p:cNvPr id="1172" name="Google Shape;1172;p121"/>
          <p:cNvGrpSpPr/>
          <p:nvPr/>
        </p:nvGrpSpPr>
        <p:grpSpPr>
          <a:xfrm>
            <a:off x="2618213" y="4174625"/>
            <a:ext cx="1857538" cy="926694"/>
            <a:chOff x="1119835" y="2817781"/>
            <a:chExt cx="2814452" cy="921900"/>
          </a:xfrm>
        </p:grpSpPr>
        <p:sp>
          <p:nvSpPr>
            <p:cNvPr id="1173" name="Google Shape;1173;p121"/>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174" name="Google Shape;1174;p121"/>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175" name="Google Shape;1175;p121"/>
          <p:cNvCxnSpPr>
            <a:stCxn id="1174" idx="0"/>
            <a:endCxn id="1152"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176" name="Google Shape;1176;p121"/>
          <p:cNvGrpSpPr/>
          <p:nvPr/>
        </p:nvGrpSpPr>
        <p:grpSpPr>
          <a:xfrm>
            <a:off x="7242271" y="4111175"/>
            <a:ext cx="1793091" cy="996209"/>
            <a:chOff x="1217350" y="2817775"/>
            <a:chExt cx="2716804" cy="1048200"/>
          </a:xfrm>
        </p:grpSpPr>
        <p:sp>
          <p:nvSpPr>
            <p:cNvPr id="1177" name="Google Shape;1177;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178" name="Google Shape;1178;p121"/>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179" name="Google Shape;1179;p121"/>
          <p:cNvCxnSpPr>
            <a:stCxn id="1178" idx="0"/>
            <a:endCxn id="1162"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180" name="Google Shape;1180;p121"/>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181" name="Google Shape;1181;p121"/>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182" name="Google Shape;1182;p121"/>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Vijfde aanpassing</a:t>
            </a:r>
            <a:endParaRPr sz="2200"/>
          </a:p>
        </p:txBody>
      </p:sp>
      <p:sp>
        <p:nvSpPr>
          <p:cNvPr id="1183" name="Google Shape;1183;p121"/>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1184" name="Google Shape;1184;p121"/>
          <p:cNvSpPr txBox="1"/>
          <p:nvPr/>
        </p:nvSpPr>
        <p:spPr>
          <a:xfrm>
            <a:off x="501150" y="1151850"/>
            <a:ext cx="2950800" cy="12006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rgbClr val="1B786E"/>
              </a:buClr>
              <a:buSzPts val="1100"/>
              <a:buChar char="●"/>
            </a:pPr>
            <a:r>
              <a:rPr lang="en" sz="1100" b="1">
                <a:solidFill>
                  <a:srgbClr val="1B786E"/>
                </a:solidFill>
              </a:rPr>
              <a:t>Toevoegen van het attribuut “Schuldbemiddeling”</a:t>
            </a:r>
            <a:endParaRPr sz="1100" b="1">
              <a:solidFill>
                <a:srgbClr val="1B786E"/>
              </a:solidFill>
            </a:endParaRPr>
          </a:p>
          <a:p>
            <a:pPr marL="457200" lvl="0" indent="-298450" algn="l" rtl="0">
              <a:spcBef>
                <a:spcPts val="0"/>
              </a:spcBef>
              <a:spcAft>
                <a:spcPts val="0"/>
              </a:spcAft>
              <a:buClr>
                <a:srgbClr val="1B786E"/>
              </a:buClr>
              <a:buSzPts val="1100"/>
              <a:buChar char="●"/>
            </a:pPr>
            <a:r>
              <a:rPr lang="en" sz="1100" b="1">
                <a:solidFill>
                  <a:srgbClr val="1B786E"/>
                </a:solidFill>
              </a:rPr>
              <a:t>Toevoegen van het attribuut “Periodiciteit verloning” </a:t>
            </a:r>
            <a:endParaRPr sz="1100" b="1">
              <a:solidFill>
                <a:srgbClr val="1B786E"/>
              </a:solidFill>
            </a:endParaRPr>
          </a:p>
          <a:p>
            <a:pPr marL="457200" lvl="0" indent="-298450" algn="l" rtl="0">
              <a:spcBef>
                <a:spcPts val="0"/>
              </a:spcBef>
              <a:spcAft>
                <a:spcPts val="0"/>
              </a:spcAft>
              <a:buClr>
                <a:srgbClr val="1B786E"/>
              </a:buClr>
              <a:buSzPts val="1100"/>
              <a:buChar char="●"/>
            </a:pPr>
            <a:r>
              <a:rPr lang="en" sz="1100" b="1">
                <a:solidFill>
                  <a:srgbClr val="1B786E"/>
                </a:solidFill>
              </a:rPr>
              <a:t>Toevoegen onderscheid tussen Nettoloon en Netto gestort loon</a:t>
            </a:r>
            <a:endParaRPr sz="1100" b="1">
              <a:solidFill>
                <a:srgbClr val="1B786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grpSp>
        <p:nvGrpSpPr>
          <p:cNvPr id="1189" name="Google Shape;1189;p122"/>
          <p:cNvGrpSpPr/>
          <p:nvPr/>
        </p:nvGrpSpPr>
        <p:grpSpPr>
          <a:xfrm>
            <a:off x="501146" y="2757505"/>
            <a:ext cx="1793091" cy="996199"/>
            <a:chOff x="1217350" y="2802915"/>
            <a:chExt cx="2716804" cy="1063066"/>
          </a:xfrm>
        </p:grpSpPr>
        <p:sp>
          <p:nvSpPr>
            <p:cNvPr id="1190" name="Google Shape;1190;p122"/>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22"/>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192" name="Google Shape;1192;p122"/>
          <p:cNvCxnSpPr>
            <a:stCxn id="1190" idx="3"/>
            <a:endCxn id="1193"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194" name="Google Shape;1194;p122"/>
          <p:cNvGrpSpPr/>
          <p:nvPr/>
        </p:nvGrpSpPr>
        <p:grpSpPr>
          <a:xfrm>
            <a:off x="2586201" y="2571743"/>
            <a:ext cx="1921915" cy="1367743"/>
            <a:chOff x="1217345" y="2802180"/>
            <a:chExt cx="2911992" cy="1063812"/>
          </a:xfrm>
        </p:grpSpPr>
        <p:sp>
          <p:nvSpPr>
            <p:cNvPr id="1193" name="Google Shape;1193;p122"/>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int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195" name="Google Shape;1195;p122"/>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196" name="Google Shape;1196;p122"/>
          <p:cNvGrpSpPr/>
          <p:nvPr/>
        </p:nvGrpSpPr>
        <p:grpSpPr>
          <a:xfrm>
            <a:off x="4901687" y="3753775"/>
            <a:ext cx="1869176" cy="1303964"/>
            <a:chOff x="1199576" y="2867754"/>
            <a:chExt cx="2832084" cy="1372016"/>
          </a:xfrm>
        </p:grpSpPr>
        <p:sp>
          <p:nvSpPr>
            <p:cNvPr id="1197" name="Google Shape;1197;p122"/>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D04A02"/>
                </a:buClr>
                <a:buSzPts val="800"/>
                <a:buChar char="+"/>
              </a:pPr>
              <a:r>
                <a:rPr lang="en" sz="800" b="1">
                  <a:solidFill>
                    <a:srgbClr val="D04A02"/>
                  </a:solidFill>
                </a:rPr>
                <a:t>aanstellingstype: Aanstellingstype</a:t>
              </a:r>
              <a:endParaRPr sz="800" b="1">
                <a:solidFill>
                  <a:srgbClr val="D04A02"/>
                </a:solidFill>
              </a:endParaRPr>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rgbClr val="D04A02"/>
                </a:buClr>
                <a:buSzPts val="800"/>
                <a:buChar char="+"/>
              </a:pPr>
              <a:r>
                <a:rPr lang="en" sz="800" b="1">
                  <a:solidFill>
                    <a:srgbClr val="D04A02"/>
                  </a:solidFill>
                </a:rPr>
                <a:t>duurtype: Duurtype</a:t>
              </a:r>
              <a:endParaRPr sz="800" b="1">
                <a:solidFill>
                  <a:srgbClr val="D04A02"/>
                </a:solidFill>
              </a:endParaRPr>
            </a:p>
            <a:p>
              <a:pPr marL="457200" lvl="0" indent="-279400" algn="l" rtl="0">
                <a:spcBef>
                  <a:spcPts val="0"/>
                </a:spcBef>
                <a:spcAft>
                  <a:spcPts val="0"/>
                </a:spcAft>
                <a:buClr>
                  <a:srgbClr val="D04A02"/>
                </a:buClr>
                <a:buSzPts val="800"/>
                <a:buChar char="+"/>
              </a:pPr>
              <a:r>
                <a:rPr lang="en" sz="800" b="1">
                  <a:solidFill>
                    <a:srgbClr val="D04A02"/>
                  </a:solidFill>
                </a:rPr>
                <a:t>tewerkstellingspercentage: Percentage</a:t>
              </a:r>
              <a:endParaRPr sz="800" b="1">
                <a:solidFill>
                  <a:srgbClr val="D04A02"/>
                </a:solidFill>
              </a:endParaRPr>
            </a:p>
          </p:txBody>
        </p:sp>
        <p:sp>
          <p:nvSpPr>
            <p:cNvPr id="1198" name="Google Shape;1198;p122"/>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199" name="Google Shape;1199;p122"/>
          <p:cNvGrpSpPr/>
          <p:nvPr/>
        </p:nvGrpSpPr>
        <p:grpSpPr>
          <a:xfrm>
            <a:off x="4939725" y="794624"/>
            <a:ext cx="1793088" cy="2749598"/>
            <a:chOff x="1368753" y="2650843"/>
            <a:chExt cx="2716800" cy="1521300"/>
          </a:xfrm>
        </p:grpSpPr>
        <p:sp>
          <p:nvSpPr>
            <p:cNvPr id="1200" name="Google Shape;1200;p122"/>
            <p:cNvSpPr/>
            <p:nvPr/>
          </p:nvSpPr>
          <p:spPr>
            <a:xfrm>
              <a:off x="1368753" y="2650844"/>
              <a:ext cx="2716800" cy="15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a:t>
              </a:r>
              <a:r>
                <a:rPr lang="en" sz="800">
                  <a:solidFill>
                    <a:schemeClr val="dk1"/>
                  </a:solidFill>
                </a:rPr>
                <a:t>sociale zekerheid: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nettoGestortLoon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schuldbemiddeling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periodiciteitVerloning</a:t>
              </a:r>
              <a:endParaRPr sz="800">
                <a:solidFill>
                  <a:schemeClr val="dk1"/>
                </a:solidFill>
              </a:endParaRPr>
            </a:p>
            <a:p>
              <a:pPr marL="457200" lvl="0" indent="-279400" algn="l" rtl="0">
                <a:spcBef>
                  <a:spcPts val="0"/>
                </a:spcBef>
                <a:spcAft>
                  <a:spcPts val="0"/>
                </a:spcAft>
                <a:buSzPts val="800"/>
                <a:buChar char="+"/>
              </a:pPr>
              <a:r>
                <a:rPr lang="en" sz="800">
                  <a:solidFill>
                    <a:schemeClr val="dk1"/>
                  </a:solidFill>
                </a:rPr>
                <a:t>supplementaire belastbare bedr</a:t>
              </a:r>
              <a:r>
                <a:rPr lang="en" sz="800"/>
                <a:t>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201" name="Google Shape;1201;p122"/>
            <p:cNvSpPr/>
            <p:nvPr/>
          </p:nvSpPr>
          <p:spPr>
            <a:xfrm>
              <a:off x="1368753" y="2650843"/>
              <a:ext cx="2716800" cy="13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202" name="Google Shape;1202;p122"/>
          <p:cNvGrpSpPr/>
          <p:nvPr/>
        </p:nvGrpSpPr>
        <p:grpSpPr>
          <a:xfrm>
            <a:off x="7242296" y="2943425"/>
            <a:ext cx="1793091" cy="996209"/>
            <a:chOff x="1217350" y="2817775"/>
            <a:chExt cx="2716804" cy="1048200"/>
          </a:xfrm>
        </p:grpSpPr>
        <p:sp>
          <p:nvSpPr>
            <p:cNvPr id="1203" name="Google Shape;1203;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204" name="Google Shape;1204;p122"/>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205" name="Google Shape;1205;p122"/>
          <p:cNvCxnSpPr>
            <a:stCxn id="1193" idx="3"/>
            <a:endCxn id="1197" idx="1"/>
          </p:cNvCxnSpPr>
          <p:nvPr/>
        </p:nvCxnSpPr>
        <p:spPr>
          <a:xfrm>
            <a:off x="4507791" y="3255621"/>
            <a:ext cx="405600" cy="1167300"/>
          </a:xfrm>
          <a:prstGeom prst="bentConnector3">
            <a:avLst>
              <a:gd name="adj1" fmla="val 50004"/>
            </a:avLst>
          </a:prstGeom>
          <a:noFill/>
          <a:ln w="9525" cap="flat" cmpd="sng">
            <a:solidFill>
              <a:schemeClr val="dk2"/>
            </a:solidFill>
            <a:prstDash val="dash"/>
            <a:round/>
            <a:headEnd type="none" w="med" len="med"/>
            <a:tailEnd type="none" w="med" len="med"/>
          </a:ln>
        </p:spPr>
      </p:cxnSp>
      <p:cxnSp>
        <p:nvCxnSpPr>
          <p:cNvPr id="1206" name="Google Shape;1206;p122"/>
          <p:cNvCxnSpPr>
            <a:stCxn id="1198" idx="0"/>
            <a:endCxn id="1200" idx="2"/>
          </p:cNvCxnSpPr>
          <p:nvPr/>
        </p:nvCxnSpPr>
        <p:spPr>
          <a:xfrm rot="-5400000">
            <a:off x="5731697" y="3648625"/>
            <a:ext cx="209700" cy="600"/>
          </a:xfrm>
          <a:prstGeom prst="bentConnector3">
            <a:avLst>
              <a:gd name="adj1" fmla="val 49965"/>
            </a:avLst>
          </a:prstGeom>
          <a:noFill/>
          <a:ln w="9525" cap="flat" cmpd="sng">
            <a:solidFill>
              <a:schemeClr val="dk2"/>
            </a:solidFill>
            <a:prstDash val="dash"/>
            <a:round/>
            <a:headEnd type="none" w="med" len="med"/>
            <a:tailEnd type="none" w="med" len="med"/>
          </a:ln>
        </p:spPr>
      </p:cxnSp>
      <p:cxnSp>
        <p:nvCxnSpPr>
          <p:cNvPr id="1207" name="Google Shape;1207;p122"/>
          <p:cNvCxnSpPr>
            <a:stCxn id="1203" idx="1"/>
            <a:endCxn id="1197" idx="3"/>
          </p:cNvCxnSpPr>
          <p:nvPr/>
        </p:nvCxnSpPr>
        <p:spPr>
          <a:xfrm flipH="1">
            <a:off x="6770996" y="3441529"/>
            <a:ext cx="471300" cy="981300"/>
          </a:xfrm>
          <a:prstGeom prst="bentConnector3">
            <a:avLst>
              <a:gd name="adj1" fmla="val 50014"/>
            </a:avLst>
          </a:prstGeom>
          <a:noFill/>
          <a:ln w="9525" cap="flat" cmpd="sng">
            <a:solidFill>
              <a:schemeClr val="dk2"/>
            </a:solidFill>
            <a:prstDash val="dash"/>
            <a:round/>
            <a:headEnd type="none" w="med" len="med"/>
            <a:tailEnd type="none" w="med" len="med"/>
          </a:ln>
        </p:spPr>
      </p:cxnSp>
      <p:grpSp>
        <p:nvGrpSpPr>
          <p:cNvPr id="1208" name="Google Shape;1208;p122"/>
          <p:cNvGrpSpPr/>
          <p:nvPr/>
        </p:nvGrpSpPr>
        <p:grpSpPr>
          <a:xfrm>
            <a:off x="4953754" y="104344"/>
            <a:ext cx="1765035" cy="530962"/>
            <a:chOff x="1092698" y="3492239"/>
            <a:chExt cx="2722139" cy="1572289"/>
          </a:xfrm>
        </p:grpSpPr>
        <p:sp>
          <p:nvSpPr>
            <p:cNvPr id="1209" name="Google Shape;1209;p122"/>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210" name="Google Shape;1210;p122"/>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211" name="Google Shape;1211;p122"/>
          <p:cNvCxnSpPr>
            <a:endCxn id="1209" idx="1"/>
          </p:cNvCxnSpPr>
          <p:nvPr/>
        </p:nvCxnSpPr>
        <p:spPr>
          <a:xfrm rot="-5400000">
            <a:off x="3609616" y="1226617"/>
            <a:ext cx="2115900" cy="579300"/>
          </a:xfrm>
          <a:prstGeom prst="bentConnector2">
            <a:avLst/>
          </a:prstGeom>
          <a:noFill/>
          <a:ln w="9525" cap="flat" cmpd="sng">
            <a:solidFill>
              <a:schemeClr val="dk2"/>
            </a:solidFill>
            <a:prstDash val="dash"/>
            <a:round/>
            <a:headEnd type="none" w="med" len="med"/>
            <a:tailEnd type="none" w="med" len="med"/>
          </a:ln>
        </p:spPr>
      </p:cxnSp>
      <p:cxnSp>
        <p:nvCxnSpPr>
          <p:cNvPr id="1212" name="Google Shape;1212;p122"/>
          <p:cNvCxnSpPr>
            <a:stCxn id="1209" idx="2"/>
            <a:endCxn id="1201" idx="0"/>
          </p:cNvCxnSpPr>
          <p:nvPr/>
        </p:nvCxnSpPr>
        <p:spPr>
          <a:xfrm rot="5400000">
            <a:off x="5757452" y="714056"/>
            <a:ext cx="159300" cy="1800"/>
          </a:xfrm>
          <a:prstGeom prst="bentConnector3">
            <a:avLst>
              <a:gd name="adj1" fmla="val 50006"/>
            </a:avLst>
          </a:prstGeom>
          <a:noFill/>
          <a:ln w="9525" cap="flat" cmpd="sng">
            <a:solidFill>
              <a:schemeClr val="dk2"/>
            </a:solidFill>
            <a:prstDash val="dash"/>
            <a:round/>
            <a:headEnd type="none" w="med" len="med"/>
            <a:tailEnd type="none" w="med" len="med"/>
          </a:ln>
        </p:spPr>
      </p:cxnSp>
      <p:grpSp>
        <p:nvGrpSpPr>
          <p:cNvPr id="1213" name="Google Shape;1213;p122"/>
          <p:cNvGrpSpPr/>
          <p:nvPr/>
        </p:nvGrpSpPr>
        <p:grpSpPr>
          <a:xfrm>
            <a:off x="2618213" y="4174625"/>
            <a:ext cx="1857538" cy="926694"/>
            <a:chOff x="1119835" y="2817781"/>
            <a:chExt cx="2814452" cy="921900"/>
          </a:xfrm>
        </p:grpSpPr>
        <p:sp>
          <p:nvSpPr>
            <p:cNvPr id="1214" name="Google Shape;1214;p122"/>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215" name="Google Shape;1215;p122"/>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216" name="Google Shape;1216;p122"/>
          <p:cNvCxnSpPr>
            <a:stCxn id="1215" idx="0"/>
            <a:endCxn id="1193"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217" name="Google Shape;1217;p122"/>
          <p:cNvGrpSpPr/>
          <p:nvPr/>
        </p:nvGrpSpPr>
        <p:grpSpPr>
          <a:xfrm>
            <a:off x="7242271" y="4111175"/>
            <a:ext cx="1793091" cy="996209"/>
            <a:chOff x="1217350" y="2817775"/>
            <a:chExt cx="2716804" cy="1048200"/>
          </a:xfrm>
        </p:grpSpPr>
        <p:sp>
          <p:nvSpPr>
            <p:cNvPr id="1218" name="Google Shape;1218;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219" name="Google Shape;1219;p122"/>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220" name="Google Shape;1220;p122"/>
          <p:cNvCxnSpPr>
            <a:stCxn id="1219" idx="0"/>
            <a:endCxn id="1203"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221" name="Google Shape;1221;p122"/>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222" name="Google Shape;1222;p122"/>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223" name="Google Shape;1223;p122"/>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Zesde aanpassing</a:t>
            </a:r>
            <a:endParaRPr sz="2200"/>
          </a:p>
        </p:txBody>
      </p:sp>
      <p:sp>
        <p:nvSpPr>
          <p:cNvPr id="1224" name="Google Shape;1224;p122"/>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sp>
        <p:nvSpPr>
          <p:cNvPr id="1225" name="Google Shape;1225;p122"/>
          <p:cNvSpPr txBox="1"/>
          <p:nvPr/>
        </p:nvSpPr>
        <p:spPr>
          <a:xfrm>
            <a:off x="501150" y="1039750"/>
            <a:ext cx="2950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We aligneren de termen die ook gebruikt worden door de RSZ en de sociale secretariaten</a:t>
            </a:r>
            <a:endParaRPr sz="1100" b="1">
              <a:solidFill>
                <a:srgbClr val="D04A0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grpSp>
        <p:nvGrpSpPr>
          <p:cNvPr id="1230" name="Google Shape;1230;p123"/>
          <p:cNvGrpSpPr/>
          <p:nvPr/>
        </p:nvGrpSpPr>
        <p:grpSpPr>
          <a:xfrm>
            <a:off x="501146" y="2757505"/>
            <a:ext cx="1793091" cy="996199"/>
            <a:chOff x="1217350" y="2802915"/>
            <a:chExt cx="2716804" cy="1063066"/>
          </a:xfrm>
        </p:grpSpPr>
        <p:sp>
          <p:nvSpPr>
            <p:cNvPr id="1231" name="Google Shape;1231;p123"/>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23"/>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233" name="Google Shape;1233;p123"/>
          <p:cNvCxnSpPr>
            <a:stCxn id="1231" idx="3"/>
            <a:endCxn id="1234"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235" name="Google Shape;1235;p123"/>
          <p:cNvGrpSpPr/>
          <p:nvPr/>
        </p:nvGrpSpPr>
        <p:grpSpPr>
          <a:xfrm>
            <a:off x="2586201" y="2571743"/>
            <a:ext cx="1921915" cy="1367743"/>
            <a:chOff x="1217345" y="2802180"/>
            <a:chExt cx="2911992" cy="1063812"/>
          </a:xfrm>
        </p:grpSpPr>
        <p:sp>
          <p:nvSpPr>
            <p:cNvPr id="1234" name="Google Shape;1234;p123"/>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int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236" name="Google Shape;1236;p123"/>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237" name="Google Shape;1237;p123"/>
          <p:cNvGrpSpPr/>
          <p:nvPr/>
        </p:nvGrpSpPr>
        <p:grpSpPr>
          <a:xfrm>
            <a:off x="4875282" y="3753753"/>
            <a:ext cx="1921852" cy="1303964"/>
            <a:chOff x="1199576" y="2867754"/>
            <a:chExt cx="2832084" cy="1372016"/>
          </a:xfrm>
        </p:grpSpPr>
        <p:sp>
          <p:nvSpPr>
            <p:cNvPr id="1238" name="Google Shape;1238;p123"/>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786E"/>
                </a:buClr>
                <a:buSzPts val="800"/>
                <a:buChar char="+"/>
              </a:pPr>
              <a:r>
                <a:rPr lang="en" sz="800" b="1">
                  <a:solidFill>
                    <a:srgbClr val="1B786E"/>
                  </a:solidFill>
                </a:rPr>
                <a:t>Statuut: statuuttype</a:t>
              </a:r>
              <a:endParaRPr sz="800" b="1">
                <a:solidFill>
                  <a:srgbClr val="1B786E"/>
                </a:solidFill>
              </a:endParaRPr>
            </a:p>
            <a:p>
              <a:pPr marL="457200" lvl="0" indent="-279400" algn="l" rtl="0">
                <a:spcBef>
                  <a:spcPts val="0"/>
                </a:spcBef>
                <a:spcAft>
                  <a:spcPts val="0"/>
                </a:spcAft>
                <a:buSzPts val="800"/>
                <a:buChar char="+"/>
              </a:pPr>
              <a:r>
                <a:rPr lang="en" sz="800"/>
                <a:t>contractperiode: Periode</a:t>
              </a:r>
              <a:endParaRPr sz="800"/>
            </a:p>
            <a:p>
              <a:pPr marL="457200" lvl="0" indent="-279400" algn="l" rtl="0">
                <a:spcBef>
                  <a:spcPts val="0"/>
                </a:spcBef>
                <a:spcAft>
                  <a:spcPts val="0"/>
                </a:spcAft>
                <a:buClr>
                  <a:srgbClr val="1B786E"/>
                </a:buClr>
                <a:buSzPts val="800"/>
                <a:buChar char="+"/>
              </a:pPr>
              <a:r>
                <a:rPr lang="en" sz="800" b="1">
                  <a:solidFill>
                    <a:srgbClr val="1B786E"/>
                  </a:solidFill>
                </a:rPr>
                <a:t>overeenkomst: Overeenkomsttype</a:t>
              </a:r>
              <a:endParaRPr sz="800" b="1">
                <a:solidFill>
                  <a:srgbClr val="1B786E"/>
                </a:solidFill>
              </a:endParaRPr>
            </a:p>
            <a:p>
              <a:pPr marL="457200" lvl="0" indent="-279400" algn="l" rtl="0">
                <a:spcBef>
                  <a:spcPts val="0"/>
                </a:spcBef>
                <a:spcAft>
                  <a:spcPts val="0"/>
                </a:spcAft>
                <a:buClr>
                  <a:srgbClr val="1B786E"/>
                </a:buClr>
                <a:buSzPts val="800"/>
                <a:buChar char="+"/>
              </a:pPr>
              <a:r>
                <a:rPr lang="en" sz="800" b="1">
                  <a:solidFill>
                    <a:srgbClr val="1B786E"/>
                  </a:solidFill>
                </a:rPr>
                <a:t>tewerkstellingsbreuk: Tewerkstellingsbreuktype</a:t>
              </a:r>
              <a:endParaRPr sz="800" b="1">
                <a:solidFill>
                  <a:srgbClr val="1B786E"/>
                </a:solidFill>
              </a:endParaRPr>
            </a:p>
          </p:txBody>
        </p:sp>
        <p:sp>
          <p:nvSpPr>
            <p:cNvPr id="1239" name="Google Shape;1239;p123"/>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240" name="Google Shape;1240;p123"/>
          <p:cNvGrpSpPr/>
          <p:nvPr/>
        </p:nvGrpSpPr>
        <p:grpSpPr>
          <a:xfrm>
            <a:off x="4939725" y="794624"/>
            <a:ext cx="1793088" cy="2749598"/>
            <a:chOff x="1368753" y="2650843"/>
            <a:chExt cx="2716800" cy="1521300"/>
          </a:xfrm>
        </p:grpSpPr>
        <p:sp>
          <p:nvSpPr>
            <p:cNvPr id="1241" name="Google Shape;1241;p123"/>
            <p:cNvSpPr/>
            <p:nvPr/>
          </p:nvSpPr>
          <p:spPr>
            <a:xfrm>
              <a:off x="1368753" y="2650844"/>
              <a:ext cx="2716800" cy="15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a:t>
              </a:r>
              <a:r>
                <a:rPr lang="en" sz="800">
                  <a:solidFill>
                    <a:schemeClr val="dk1"/>
                  </a:solidFill>
                </a:rPr>
                <a:t>sociale zekerheid: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nettoGestortLoon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schuldbemiddeling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periodiciteitVerloning</a:t>
              </a:r>
              <a:endParaRPr sz="800">
                <a:solidFill>
                  <a:schemeClr val="dk1"/>
                </a:solidFill>
              </a:endParaRPr>
            </a:p>
            <a:p>
              <a:pPr marL="457200" lvl="0" indent="-279400" algn="l" rtl="0">
                <a:spcBef>
                  <a:spcPts val="0"/>
                </a:spcBef>
                <a:spcAft>
                  <a:spcPts val="0"/>
                </a:spcAft>
                <a:buSzPts val="800"/>
                <a:buChar char="+"/>
              </a:pPr>
              <a:r>
                <a:rPr lang="en" sz="800">
                  <a:solidFill>
                    <a:schemeClr val="dk1"/>
                  </a:solidFill>
                </a:rPr>
                <a:t>supplementaire belastbare bedr</a:t>
              </a:r>
              <a:r>
                <a:rPr lang="en" sz="800"/>
                <a:t>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242" name="Google Shape;1242;p123"/>
            <p:cNvSpPr/>
            <p:nvPr/>
          </p:nvSpPr>
          <p:spPr>
            <a:xfrm>
              <a:off x="1368753" y="2650843"/>
              <a:ext cx="2716800" cy="13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243" name="Google Shape;1243;p123"/>
          <p:cNvGrpSpPr/>
          <p:nvPr/>
        </p:nvGrpSpPr>
        <p:grpSpPr>
          <a:xfrm>
            <a:off x="7242296" y="2943425"/>
            <a:ext cx="1793091" cy="996209"/>
            <a:chOff x="1217350" y="2817775"/>
            <a:chExt cx="2716804" cy="1048200"/>
          </a:xfrm>
        </p:grpSpPr>
        <p:sp>
          <p:nvSpPr>
            <p:cNvPr id="1244" name="Google Shape;1244;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245" name="Google Shape;1245;p123"/>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246" name="Google Shape;1246;p123"/>
          <p:cNvCxnSpPr>
            <a:stCxn id="1234" idx="3"/>
            <a:endCxn id="1238" idx="1"/>
          </p:cNvCxnSpPr>
          <p:nvPr/>
        </p:nvCxnSpPr>
        <p:spPr>
          <a:xfrm>
            <a:off x="4507791" y="3255621"/>
            <a:ext cx="379500" cy="1167300"/>
          </a:xfrm>
          <a:prstGeom prst="bentConnector3">
            <a:avLst>
              <a:gd name="adj1" fmla="val 50008"/>
            </a:avLst>
          </a:prstGeom>
          <a:noFill/>
          <a:ln w="9525" cap="flat" cmpd="sng">
            <a:solidFill>
              <a:schemeClr val="dk2"/>
            </a:solidFill>
            <a:prstDash val="dash"/>
            <a:round/>
            <a:headEnd type="none" w="med" len="med"/>
            <a:tailEnd type="none" w="med" len="med"/>
          </a:ln>
        </p:spPr>
      </p:cxnSp>
      <p:cxnSp>
        <p:nvCxnSpPr>
          <p:cNvPr id="1247" name="Google Shape;1247;p123"/>
          <p:cNvCxnSpPr>
            <a:stCxn id="1239" idx="0"/>
            <a:endCxn id="1241" idx="2"/>
          </p:cNvCxnSpPr>
          <p:nvPr/>
        </p:nvCxnSpPr>
        <p:spPr>
          <a:xfrm rot="-5400000">
            <a:off x="5731779" y="3648753"/>
            <a:ext cx="209400" cy="600"/>
          </a:xfrm>
          <a:prstGeom prst="bentConnector3">
            <a:avLst>
              <a:gd name="adj1" fmla="val 50031"/>
            </a:avLst>
          </a:prstGeom>
          <a:noFill/>
          <a:ln w="9525" cap="flat" cmpd="sng">
            <a:solidFill>
              <a:schemeClr val="dk2"/>
            </a:solidFill>
            <a:prstDash val="dash"/>
            <a:round/>
            <a:headEnd type="none" w="med" len="med"/>
            <a:tailEnd type="none" w="med" len="med"/>
          </a:ln>
        </p:spPr>
      </p:cxnSp>
      <p:cxnSp>
        <p:nvCxnSpPr>
          <p:cNvPr id="1248" name="Google Shape;1248;p123"/>
          <p:cNvCxnSpPr>
            <a:stCxn id="1244" idx="1"/>
            <a:endCxn id="1238" idx="3"/>
          </p:cNvCxnSpPr>
          <p:nvPr/>
        </p:nvCxnSpPr>
        <p:spPr>
          <a:xfrm flipH="1">
            <a:off x="6797096" y="3441529"/>
            <a:ext cx="445200" cy="981300"/>
          </a:xfrm>
          <a:prstGeom prst="bentConnector3">
            <a:avLst>
              <a:gd name="adj1" fmla="val 49996"/>
            </a:avLst>
          </a:prstGeom>
          <a:noFill/>
          <a:ln w="9525" cap="flat" cmpd="sng">
            <a:solidFill>
              <a:schemeClr val="dk2"/>
            </a:solidFill>
            <a:prstDash val="dash"/>
            <a:round/>
            <a:headEnd type="none" w="med" len="med"/>
            <a:tailEnd type="none" w="med" len="med"/>
          </a:ln>
        </p:spPr>
      </p:cxnSp>
      <p:grpSp>
        <p:nvGrpSpPr>
          <p:cNvPr id="1249" name="Google Shape;1249;p123"/>
          <p:cNvGrpSpPr/>
          <p:nvPr/>
        </p:nvGrpSpPr>
        <p:grpSpPr>
          <a:xfrm>
            <a:off x="4953754" y="104344"/>
            <a:ext cx="1765035" cy="530962"/>
            <a:chOff x="1092698" y="3492239"/>
            <a:chExt cx="2722139" cy="1572289"/>
          </a:xfrm>
        </p:grpSpPr>
        <p:sp>
          <p:nvSpPr>
            <p:cNvPr id="1250" name="Google Shape;1250;p123"/>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251" name="Google Shape;1251;p123"/>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252" name="Google Shape;1252;p123"/>
          <p:cNvCxnSpPr>
            <a:endCxn id="1250" idx="1"/>
          </p:cNvCxnSpPr>
          <p:nvPr/>
        </p:nvCxnSpPr>
        <p:spPr>
          <a:xfrm rot="-5400000">
            <a:off x="3609616" y="1226617"/>
            <a:ext cx="2115900" cy="579300"/>
          </a:xfrm>
          <a:prstGeom prst="bentConnector2">
            <a:avLst/>
          </a:prstGeom>
          <a:noFill/>
          <a:ln w="9525" cap="flat" cmpd="sng">
            <a:solidFill>
              <a:schemeClr val="dk2"/>
            </a:solidFill>
            <a:prstDash val="dash"/>
            <a:round/>
            <a:headEnd type="none" w="med" len="med"/>
            <a:tailEnd type="none" w="med" len="med"/>
          </a:ln>
        </p:spPr>
      </p:cxnSp>
      <p:cxnSp>
        <p:nvCxnSpPr>
          <p:cNvPr id="1253" name="Google Shape;1253;p123"/>
          <p:cNvCxnSpPr>
            <a:stCxn id="1250" idx="2"/>
            <a:endCxn id="1242" idx="0"/>
          </p:cNvCxnSpPr>
          <p:nvPr/>
        </p:nvCxnSpPr>
        <p:spPr>
          <a:xfrm rot="5400000">
            <a:off x="5757452" y="714056"/>
            <a:ext cx="159300" cy="1800"/>
          </a:xfrm>
          <a:prstGeom prst="bentConnector3">
            <a:avLst>
              <a:gd name="adj1" fmla="val 50006"/>
            </a:avLst>
          </a:prstGeom>
          <a:noFill/>
          <a:ln w="9525" cap="flat" cmpd="sng">
            <a:solidFill>
              <a:schemeClr val="dk2"/>
            </a:solidFill>
            <a:prstDash val="dash"/>
            <a:round/>
            <a:headEnd type="none" w="med" len="med"/>
            <a:tailEnd type="none" w="med" len="med"/>
          </a:ln>
        </p:spPr>
      </p:cxnSp>
      <p:grpSp>
        <p:nvGrpSpPr>
          <p:cNvPr id="1254" name="Google Shape;1254;p123"/>
          <p:cNvGrpSpPr/>
          <p:nvPr/>
        </p:nvGrpSpPr>
        <p:grpSpPr>
          <a:xfrm>
            <a:off x="2618213" y="4174625"/>
            <a:ext cx="1857538" cy="926694"/>
            <a:chOff x="1119835" y="2817781"/>
            <a:chExt cx="2814452" cy="921900"/>
          </a:xfrm>
        </p:grpSpPr>
        <p:sp>
          <p:nvSpPr>
            <p:cNvPr id="1255" name="Google Shape;1255;p123"/>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256" name="Google Shape;1256;p123"/>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257" name="Google Shape;1257;p123"/>
          <p:cNvCxnSpPr>
            <a:stCxn id="1256" idx="0"/>
            <a:endCxn id="1234"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258" name="Google Shape;1258;p123"/>
          <p:cNvGrpSpPr/>
          <p:nvPr/>
        </p:nvGrpSpPr>
        <p:grpSpPr>
          <a:xfrm>
            <a:off x="7242271" y="4111175"/>
            <a:ext cx="1793091" cy="996209"/>
            <a:chOff x="1217350" y="2817775"/>
            <a:chExt cx="2716804" cy="1048200"/>
          </a:xfrm>
        </p:grpSpPr>
        <p:sp>
          <p:nvSpPr>
            <p:cNvPr id="1259" name="Google Shape;1259;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260" name="Google Shape;1260;p123"/>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261" name="Google Shape;1261;p123"/>
          <p:cNvCxnSpPr>
            <a:stCxn id="1260" idx="0"/>
            <a:endCxn id="1244"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262" name="Google Shape;1262;p123"/>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263" name="Google Shape;1263;p123"/>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264" name="Google Shape;1264;p123"/>
          <p:cNvSpPr txBox="1"/>
          <p:nvPr/>
        </p:nvSpPr>
        <p:spPr>
          <a:xfrm>
            <a:off x="739875" y="99350"/>
            <a:ext cx="40998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Zesde aanpassing</a:t>
            </a:r>
            <a:endParaRPr sz="2200"/>
          </a:p>
        </p:txBody>
      </p:sp>
      <p:sp>
        <p:nvSpPr>
          <p:cNvPr id="1265" name="Google Shape;1265;p123"/>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1266" name="Google Shape;1266;p123"/>
          <p:cNvSpPr txBox="1"/>
          <p:nvPr/>
        </p:nvSpPr>
        <p:spPr>
          <a:xfrm>
            <a:off x="501150" y="635300"/>
            <a:ext cx="2950800" cy="17085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rgbClr val="1B786E"/>
              </a:buClr>
              <a:buSzPts val="1100"/>
              <a:buChar char="●"/>
            </a:pPr>
            <a:r>
              <a:rPr lang="en" sz="1100" b="1" i="1">
                <a:solidFill>
                  <a:srgbClr val="1B786E"/>
                </a:solidFill>
              </a:rPr>
              <a:t>Tewerkstellingspercentage </a:t>
            </a:r>
            <a:r>
              <a:rPr lang="en" sz="1100" b="1">
                <a:solidFill>
                  <a:srgbClr val="1B786E"/>
                </a:solidFill>
              </a:rPr>
              <a:t>wijzigen naar </a:t>
            </a:r>
            <a:r>
              <a:rPr lang="en" sz="1100" b="1" i="1">
                <a:solidFill>
                  <a:srgbClr val="1B786E"/>
                </a:solidFill>
              </a:rPr>
              <a:t>Tewerkstellingsbreuk</a:t>
            </a:r>
            <a:br>
              <a:rPr lang="en" sz="1100" b="1">
                <a:solidFill>
                  <a:srgbClr val="1B786E"/>
                </a:solidFill>
              </a:rPr>
            </a:br>
            <a:endParaRPr sz="1100" b="1">
              <a:solidFill>
                <a:srgbClr val="1B786E"/>
              </a:solidFill>
            </a:endParaRPr>
          </a:p>
          <a:p>
            <a:pPr marL="457200" lvl="0" indent="-298450" algn="l" rtl="0">
              <a:spcBef>
                <a:spcPts val="0"/>
              </a:spcBef>
              <a:spcAft>
                <a:spcPts val="0"/>
              </a:spcAft>
              <a:buClr>
                <a:srgbClr val="1B786E"/>
              </a:buClr>
              <a:buSzPts val="1100"/>
              <a:buChar char="●"/>
            </a:pPr>
            <a:r>
              <a:rPr lang="en" sz="1100" b="1" i="1">
                <a:solidFill>
                  <a:srgbClr val="1B786E"/>
                </a:solidFill>
              </a:rPr>
              <a:t>Duurtype </a:t>
            </a:r>
            <a:r>
              <a:rPr lang="en" sz="1100" b="1">
                <a:solidFill>
                  <a:srgbClr val="1B786E"/>
                </a:solidFill>
              </a:rPr>
              <a:t>wijzigen naar </a:t>
            </a:r>
            <a:r>
              <a:rPr lang="en" sz="1100" b="1" i="1">
                <a:solidFill>
                  <a:srgbClr val="1B786E"/>
                </a:solidFill>
              </a:rPr>
              <a:t>Type overeenkomst</a:t>
            </a:r>
            <a:br>
              <a:rPr lang="en" sz="1100" b="1" i="1">
                <a:solidFill>
                  <a:srgbClr val="1B786E"/>
                </a:solidFill>
              </a:rPr>
            </a:br>
            <a:endParaRPr sz="1100" b="1" i="1">
              <a:solidFill>
                <a:srgbClr val="1B786E"/>
              </a:solidFill>
            </a:endParaRPr>
          </a:p>
          <a:p>
            <a:pPr marL="457200" lvl="0" indent="-298450" algn="l" rtl="0">
              <a:spcBef>
                <a:spcPts val="0"/>
              </a:spcBef>
              <a:spcAft>
                <a:spcPts val="0"/>
              </a:spcAft>
              <a:buClr>
                <a:srgbClr val="1B786E"/>
              </a:buClr>
              <a:buSzPts val="1100"/>
              <a:buChar char="●"/>
            </a:pPr>
            <a:r>
              <a:rPr lang="en" sz="1100" b="1" i="1">
                <a:solidFill>
                  <a:srgbClr val="1B786E"/>
                </a:solidFill>
              </a:rPr>
              <a:t>Aanstellingstype </a:t>
            </a:r>
            <a:r>
              <a:rPr lang="en" sz="1100" b="1">
                <a:solidFill>
                  <a:srgbClr val="1B786E"/>
                </a:solidFill>
              </a:rPr>
              <a:t>wijzigen naar </a:t>
            </a:r>
            <a:r>
              <a:rPr lang="en" sz="1100" b="1" i="1">
                <a:solidFill>
                  <a:srgbClr val="1B786E"/>
                </a:solidFill>
              </a:rPr>
              <a:t>Statuut</a:t>
            </a:r>
            <a:endParaRPr sz="1100" b="1" i="1">
              <a:solidFill>
                <a:srgbClr val="1B786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grpSp>
        <p:nvGrpSpPr>
          <p:cNvPr id="1271" name="Google Shape;1271;p124"/>
          <p:cNvGrpSpPr/>
          <p:nvPr/>
        </p:nvGrpSpPr>
        <p:grpSpPr>
          <a:xfrm>
            <a:off x="501146" y="2757505"/>
            <a:ext cx="1793091" cy="996199"/>
            <a:chOff x="1217350" y="2802915"/>
            <a:chExt cx="2716804" cy="1063066"/>
          </a:xfrm>
        </p:grpSpPr>
        <p:sp>
          <p:nvSpPr>
            <p:cNvPr id="1272" name="Google Shape;1272;p124"/>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24"/>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274" name="Google Shape;1274;p124"/>
          <p:cNvCxnSpPr>
            <a:stCxn id="1272" idx="3"/>
            <a:endCxn id="1275"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276" name="Google Shape;1276;p124"/>
          <p:cNvGrpSpPr/>
          <p:nvPr/>
        </p:nvGrpSpPr>
        <p:grpSpPr>
          <a:xfrm>
            <a:off x="2586201" y="2571743"/>
            <a:ext cx="1921915" cy="1367743"/>
            <a:chOff x="1217345" y="2802180"/>
            <a:chExt cx="2911992" cy="1063812"/>
          </a:xfrm>
        </p:grpSpPr>
        <p:sp>
          <p:nvSpPr>
            <p:cNvPr id="1275" name="Google Shape;1275;p124"/>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a:solidFill>
                  <a:schemeClr val="dk1"/>
                </a:solidFill>
              </a:endParaRPr>
            </a:p>
            <a:p>
              <a:pPr marL="457200" lvl="0" indent="-279400" algn="l" rtl="0">
                <a:spcBef>
                  <a:spcPts val="0"/>
                </a:spcBef>
                <a:spcAft>
                  <a:spcPts val="0"/>
                </a:spcAft>
                <a:buClr>
                  <a:srgbClr val="D04A02"/>
                </a:buClr>
                <a:buSzPts val="800"/>
                <a:buChar char="+"/>
              </a:pPr>
              <a:r>
                <a:rPr lang="en" sz="800" b="1">
                  <a:solidFill>
                    <a:srgbClr val="D04A02"/>
                  </a:solidFill>
                </a:rPr>
                <a:t>personenFiscaalTenLaste: int</a:t>
              </a:r>
              <a:endParaRPr sz="800" b="1">
                <a:solidFill>
                  <a:srgbClr val="D04A02"/>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277" name="Google Shape;1277;p124"/>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278" name="Google Shape;1278;p124"/>
          <p:cNvGrpSpPr/>
          <p:nvPr/>
        </p:nvGrpSpPr>
        <p:grpSpPr>
          <a:xfrm>
            <a:off x="4875282" y="3753753"/>
            <a:ext cx="1921852" cy="1303964"/>
            <a:chOff x="1199576" y="2867754"/>
            <a:chExt cx="2832084" cy="1372016"/>
          </a:xfrm>
        </p:grpSpPr>
        <p:sp>
          <p:nvSpPr>
            <p:cNvPr id="1279" name="Google Shape;1279;p124"/>
            <p:cNvSpPr/>
            <p:nvPr/>
          </p:nvSpPr>
          <p:spPr>
            <a:xfrm>
              <a:off x="1217360" y="2903871"/>
              <a:ext cx="2814300" cy="13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solidFill>
                    <a:srgbClr val="1B1A1A"/>
                  </a:solidFill>
                </a:rPr>
                <a:t>Statuut: statuuttype</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contractperiode: Periode</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overeenkomst: Overeenkomsttype</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Tewerkstellingsbreuktype</a:t>
              </a:r>
              <a:endParaRPr sz="800">
                <a:solidFill>
                  <a:srgbClr val="1B1A1A"/>
                </a:solidFill>
              </a:endParaRPr>
            </a:p>
          </p:txBody>
        </p:sp>
        <p:sp>
          <p:nvSpPr>
            <p:cNvPr id="1280" name="Google Shape;1280;p124"/>
            <p:cNvSpPr/>
            <p:nvPr/>
          </p:nvSpPr>
          <p:spPr>
            <a:xfrm>
              <a:off x="1199576" y="286775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281" name="Google Shape;1281;p124"/>
          <p:cNvGrpSpPr/>
          <p:nvPr/>
        </p:nvGrpSpPr>
        <p:grpSpPr>
          <a:xfrm>
            <a:off x="4939725" y="794624"/>
            <a:ext cx="1793088" cy="2749598"/>
            <a:chOff x="1368753" y="2650843"/>
            <a:chExt cx="2716800" cy="1521300"/>
          </a:xfrm>
        </p:grpSpPr>
        <p:sp>
          <p:nvSpPr>
            <p:cNvPr id="1282" name="Google Shape;1282;p124"/>
            <p:cNvSpPr/>
            <p:nvPr/>
          </p:nvSpPr>
          <p:spPr>
            <a:xfrm>
              <a:off x="1368753" y="2650844"/>
              <a:ext cx="2716800" cy="15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a:t>
              </a:r>
              <a:r>
                <a:rPr lang="en" sz="800">
                  <a:solidFill>
                    <a:schemeClr val="dk1"/>
                  </a:solidFill>
                </a:rPr>
                <a:t>sociale zekerheid: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nettoGestortLoon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schuldbemiddeling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periodiciteitVerloning</a:t>
              </a:r>
              <a:endParaRPr sz="800">
                <a:solidFill>
                  <a:schemeClr val="dk1"/>
                </a:solidFill>
              </a:endParaRPr>
            </a:p>
            <a:p>
              <a:pPr marL="457200" lvl="0" indent="-279400" algn="l" rtl="0">
                <a:spcBef>
                  <a:spcPts val="0"/>
                </a:spcBef>
                <a:spcAft>
                  <a:spcPts val="0"/>
                </a:spcAft>
                <a:buSzPts val="800"/>
                <a:buChar char="+"/>
              </a:pPr>
              <a:r>
                <a:rPr lang="en" sz="800">
                  <a:solidFill>
                    <a:schemeClr val="dk1"/>
                  </a:solidFill>
                </a:rPr>
                <a:t>supplementaire belastbare bedr</a:t>
              </a:r>
              <a:r>
                <a:rPr lang="en" sz="800"/>
                <a:t>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283" name="Google Shape;1283;p124"/>
            <p:cNvSpPr/>
            <p:nvPr/>
          </p:nvSpPr>
          <p:spPr>
            <a:xfrm>
              <a:off x="1368753" y="2650843"/>
              <a:ext cx="2716800" cy="13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284" name="Google Shape;1284;p124"/>
          <p:cNvGrpSpPr/>
          <p:nvPr/>
        </p:nvGrpSpPr>
        <p:grpSpPr>
          <a:xfrm>
            <a:off x="7242296" y="2943425"/>
            <a:ext cx="1793091" cy="996209"/>
            <a:chOff x="1217350" y="2817775"/>
            <a:chExt cx="2716804" cy="1048200"/>
          </a:xfrm>
        </p:grpSpPr>
        <p:sp>
          <p:nvSpPr>
            <p:cNvPr id="1285" name="Google Shape;1285;p12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286" name="Google Shape;1286;p12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287" name="Google Shape;1287;p124"/>
          <p:cNvCxnSpPr>
            <a:stCxn id="1275" idx="3"/>
            <a:endCxn id="1279" idx="1"/>
          </p:cNvCxnSpPr>
          <p:nvPr/>
        </p:nvCxnSpPr>
        <p:spPr>
          <a:xfrm>
            <a:off x="4507791" y="3255621"/>
            <a:ext cx="379500" cy="1167300"/>
          </a:xfrm>
          <a:prstGeom prst="bentConnector3">
            <a:avLst>
              <a:gd name="adj1" fmla="val 50008"/>
            </a:avLst>
          </a:prstGeom>
          <a:noFill/>
          <a:ln w="9525" cap="flat" cmpd="sng">
            <a:solidFill>
              <a:schemeClr val="dk2"/>
            </a:solidFill>
            <a:prstDash val="dash"/>
            <a:round/>
            <a:headEnd type="none" w="med" len="med"/>
            <a:tailEnd type="none" w="med" len="med"/>
          </a:ln>
        </p:spPr>
      </p:cxnSp>
      <p:cxnSp>
        <p:nvCxnSpPr>
          <p:cNvPr id="1288" name="Google Shape;1288;p124"/>
          <p:cNvCxnSpPr>
            <a:stCxn id="1280" idx="0"/>
            <a:endCxn id="1282" idx="2"/>
          </p:cNvCxnSpPr>
          <p:nvPr/>
        </p:nvCxnSpPr>
        <p:spPr>
          <a:xfrm rot="-5400000">
            <a:off x="5731779" y="3648753"/>
            <a:ext cx="209400" cy="600"/>
          </a:xfrm>
          <a:prstGeom prst="bentConnector3">
            <a:avLst>
              <a:gd name="adj1" fmla="val 50031"/>
            </a:avLst>
          </a:prstGeom>
          <a:noFill/>
          <a:ln w="9525" cap="flat" cmpd="sng">
            <a:solidFill>
              <a:schemeClr val="dk2"/>
            </a:solidFill>
            <a:prstDash val="dash"/>
            <a:round/>
            <a:headEnd type="none" w="med" len="med"/>
            <a:tailEnd type="none" w="med" len="med"/>
          </a:ln>
        </p:spPr>
      </p:cxnSp>
      <p:cxnSp>
        <p:nvCxnSpPr>
          <p:cNvPr id="1289" name="Google Shape;1289;p124"/>
          <p:cNvCxnSpPr>
            <a:stCxn id="1285" idx="1"/>
            <a:endCxn id="1279" idx="3"/>
          </p:cNvCxnSpPr>
          <p:nvPr/>
        </p:nvCxnSpPr>
        <p:spPr>
          <a:xfrm flipH="1">
            <a:off x="6797096" y="3441529"/>
            <a:ext cx="445200" cy="981300"/>
          </a:xfrm>
          <a:prstGeom prst="bentConnector3">
            <a:avLst>
              <a:gd name="adj1" fmla="val 49996"/>
            </a:avLst>
          </a:prstGeom>
          <a:noFill/>
          <a:ln w="9525" cap="flat" cmpd="sng">
            <a:solidFill>
              <a:schemeClr val="dk2"/>
            </a:solidFill>
            <a:prstDash val="dash"/>
            <a:round/>
            <a:headEnd type="none" w="med" len="med"/>
            <a:tailEnd type="none" w="med" len="med"/>
          </a:ln>
        </p:spPr>
      </p:cxnSp>
      <p:grpSp>
        <p:nvGrpSpPr>
          <p:cNvPr id="1290" name="Google Shape;1290;p124"/>
          <p:cNvGrpSpPr/>
          <p:nvPr/>
        </p:nvGrpSpPr>
        <p:grpSpPr>
          <a:xfrm>
            <a:off x="4953754" y="104344"/>
            <a:ext cx="1765035" cy="530962"/>
            <a:chOff x="1092698" y="3492239"/>
            <a:chExt cx="2722139" cy="1572289"/>
          </a:xfrm>
        </p:grpSpPr>
        <p:sp>
          <p:nvSpPr>
            <p:cNvPr id="1291" name="Google Shape;1291;p124"/>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292" name="Google Shape;1292;p124"/>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293" name="Google Shape;1293;p124"/>
          <p:cNvCxnSpPr>
            <a:endCxn id="1291" idx="1"/>
          </p:cNvCxnSpPr>
          <p:nvPr/>
        </p:nvCxnSpPr>
        <p:spPr>
          <a:xfrm rot="-5400000">
            <a:off x="3609616" y="1226617"/>
            <a:ext cx="2115900" cy="579300"/>
          </a:xfrm>
          <a:prstGeom prst="bentConnector2">
            <a:avLst/>
          </a:prstGeom>
          <a:noFill/>
          <a:ln w="9525" cap="flat" cmpd="sng">
            <a:solidFill>
              <a:schemeClr val="dk2"/>
            </a:solidFill>
            <a:prstDash val="dash"/>
            <a:round/>
            <a:headEnd type="none" w="med" len="med"/>
            <a:tailEnd type="none" w="med" len="med"/>
          </a:ln>
        </p:spPr>
      </p:cxnSp>
      <p:cxnSp>
        <p:nvCxnSpPr>
          <p:cNvPr id="1294" name="Google Shape;1294;p124"/>
          <p:cNvCxnSpPr>
            <a:stCxn id="1291" idx="2"/>
            <a:endCxn id="1283" idx="0"/>
          </p:cNvCxnSpPr>
          <p:nvPr/>
        </p:nvCxnSpPr>
        <p:spPr>
          <a:xfrm rot="5400000">
            <a:off x="5757452" y="714056"/>
            <a:ext cx="159300" cy="1800"/>
          </a:xfrm>
          <a:prstGeom prst="bentConnector3">
            <a:avLst>
              <a:gd name="adj1" fmla="val 50006"/>
            </a:avLst>
          </a:prstGeom>
          <a:noFill/>
          <a:ln w="9525" cap="flat" cmpd="sng">
            <a:solidFill>
              <a:schemeClr val="dk2"/>
            </a:solidFill>
            <a:prstDash val="dash"/>
            <a:round/>
            <a:headEnd type="none" w="med" len="med"/>
            <a:tailEnd type="none" w="med" len="med"/>
          </a:ln>
        </p:spPr>
      </p:cxnSp>
      <p:grpSp>
        <p:nvGrpSpPr>
          <p:cNvPr id="1295" name="Google Shape;1295;p124"/>
          <p:cNvGrpSpPr/>
          <p:nvPr/>
        </p:nvGrpSpPr>
        <p:grpSpPr>
          <a:xfrm>
            <a:off x="2618213" y="4174625"/>
            <a:ext cx="1857538" cy="926694"/>
            <a:chOff x="1119835" y="2817781"/>
            <a:chExt cx="2814452" cy="921900"/>
          </a:xfrm>
        </p:grpSpPr>
        <p:sp>
          <p:nvSpPr>
            <p:cNvPr id="1296" name="Google Shape;1296;p124"/>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297" name="Google Shape;1297;p124"/>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298" name="Google Shape;1298;p124"/>
          <p:cNvCxnSpPr>
            <a:stCxn id="1297" idx="0"/>
            <a:endCxn id="1275"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299" name="Google Shape;1299;p124"/>
          <p:cNvGrpSpPr/>
          <p:nvPr/>
        </p:nvGrpSpPr>
        <p:grpSpPr>
          <a:xfrm>
            <a:off x="7242271" y="4111175"/>
            <a:ext cx="1793091" cy="996209"/>
            <a:chOff x="1217350" y="2817775"/>
            <a:chExt cx="2716804" cy="1048200"/>
          </a:xfrm>
        </p:grpSpPr>
        <p:sp>
          <p:nvSpPr>
            <p:cNvPr id="1300" name="Google Shape;1300;p12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301" name="Google Shape;1301;p12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302" name="Google Shape;1302;p124"/>
          <p:cNvCxnSpPr>
            <a:stCxn id="1301" idx="0"/>
            <a:endCxn id="1285"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303" name="Google Shape;1303;p124"/>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304" name="Google Shape;1304;p124"/>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305" name="Google Shape;1305;p124"/>
          <p:cNvSpPr txBox="1"/>
          <p:nvPr/>
        </p:nvSpPr>
        <p:spPr>
          <a:xfrm>
            <a:off x="739875" y="99350"/>
            <a:ext cx="41997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800" b="1"/>
              <a:t>Zevende aanpassing</a:t>
            </a:r>
            <a:endParaRPr sz="1800"/>
          </a:p>
        </p:txBody>
      </p:sp>
      <p:sp>
        <p:nvSpPr>
          <p:cNvPr id="1306" name="Google Shape;1306;p124"/>
          <p:cNvSpPr/>
          <p:nvPr/>
        </p:nvSpPr>
        <p:spPr>
          <a:xfrm>
            <a:off x="0" y="0"/>
            <a:ext cx="638700" cy="522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04A02"/>
                </a:solidFill>
              </a:rPr>
              <a:t>VOOR</a:t>
            </a:r>
            <a:endParaRPr sz="1200" b="1">
              <a:solidFill>
                <a:srgbClr val="D04A02"/>
              </a:solidFill>
            </a:endParaRPr>
          </a:p>
        </p:txBody>
      </p:sp>
      <p:sp>
        <p:nvSpPr>
          <p:cNvPr id="1307" name="Google Shape;1307;p124"/>
          <p:cNvSpPr txBox="1"/>
          <p:nvPr/>
        </p:nvSpPr>
        <p:spPr>
          <a:xfrm>
            <a:off x="501150" y="1039750"/>
            <a:ext cx="2950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D04A02"/>
                </a:solidFill>
              </a:rPr>
              <a:t>Het aantal personen fiscaal ten laste blijkt in de praktijk niet makkelijk te bepalen op persoonsniveau. </a:t>
            </a:r>
            <a:endParaRPr sz="1100" b="1">
              <a:solidFill>
                <a:srgbClr val="D04A0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grpSp>
        <p:nvGrpSpPr>
          <p:cNvPr id="1312" name="Google Shape;1312;p125"/>
          <p:cNvGrpSpPr/>
          <p:nvPr/>
        </p:nvGrpSpPr>
        <p:grpSpPr>
          <a:xfrm>
            <a:off x="501146" y="2757505"/>
            <a:ext cx="1793091" cy="996199"/>
            <a:chOff x="1217350" y="2802915"/>
            <a:chExt cx="2716804" cy="1063066"/>
          </a:xfrm>
        </p:grpSpPr>
        <p:sp>
          <p:nvSpPr>
            <p:cNvPr id="1313" name="Google Shape;1313;p125"/>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25"/>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315" name="Google Shape;1315;p125"/>
          <p:cNvCxnSpPr>
            <a:stCxn id="1313" idx="3"/>
            <a:endCxn id="1316" idx="1"/>
          </p:cNvCxnSpPr>
          <p:nvPr/>
        </p:nvCxnSpPr>
        <p:spPr>
          <a:xfrm rot="10800000" flipH="1">
            <a:off x="2294237" y="3255671"/>
            <a:ext cx="291900" cy="6900"/>
          </a:xfrm>
          <a:prstGeom prst="bentConnector3">
            <a:avLst>
              <a:gd name="adj1" fmla="val 50011"/>
            </a:avLst>
          </a:prstGeom>
          <a:noFill/>
          <a:ln w="9525" cap="flat" cmpd="sng">
            <a:solidFill>
              <a:schemeClr val="dk2"/>
            </a:solidFill>
            <a:prstDash val="dash"/>
            <a:round/>
            <a:headEnd type="none" w="med" len="med"/>
            <a:tailEnd type="none" w="med" len="med"/>
          </a:ln>
        </p:spPr>
      </p:cxnSp>
      <p:grpSp>
        <p:nvGrpSpPr>
          <p:cNvPr id="1317" name="Google Shape;1317;p125"/>
          <p:cNvGrpSpPr/>
          <p:nvPr/>
        </p:nvGrpSpPr>
        <p:grpSpPr>
          <a:xfrm>
            <a:off x="2586201" y="2571743"/>
            <a:ext cx="1921915" cy="1367743"/>
            <a:chOff x="1217345" y="2802180"/>
            <a:chExt cx="2911992" cy="1063812"/>
          </a:xfrm>
        </p:grpSpPr>
        <p:sp>
          <p:nvSpPr>
            <p:cNvPr id="1316" name="Google Shape;1316;p125"/>
            <p:cNvSpPr/>
            <p:nvPr/>
          </p:nvSpPr>
          <p:spPr>
            <a:xfrm>
              <a:off x="1217345" y="2802191"/>
              <a:ext cx="2911500" cy="10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solidFill>
                  <a:schemeClr val="dk1"/>
                </a:solidFill>
              </a:endParaRPr>
            </a:p>
            <a:p>
              <a:pPr marL="457200" lvl="0" indent="-279400" algn="l" rtl="0">
                <a:spcBef>
                  <a:spcPts val="0"/>
                </a:spcBef>
                <a:spcAft>
                  <a:spcPts val="0"/>
                </a:spcAft>
                <a:buClr>
                  <a:schemeClr val="dk1"/>
                </a:buClr>
                <a:buSzPts val="800"/>
                <a:buChar char="+"/>
              </a:pPr>
              <a:r>
                <a:rPr lang="en" sz="800"/>
                <a:t>bankrekeningnummer: Bankrekeningnummer</a:t>
              </a:r>
              <a:endParaRPr sz="800"/>
            </a:p>
            <a:p>
              <a:pPr marL="457200" lvl="0" indent="-279400" algn="l" rtl="0">
                <a:spcBef>
                  <a:spcPts val="0"/>
                </a:spcBef>
                <a:spcAft>
                  <a:spcPts val="0"/>
                </a:spcAft>
                <a:buSzPts val="800"/>
                <a:buChar char="+"/>
              </a:pPr>
              <a:r>
                <a:rPr lang="en" sz="800">
                  <a:solidFill>
                    <a:schemeClr val="dk1"/>
                  </a:solidFill>
                </a:rPr>
                <a:t>/geboorte: Date</a:t>
              </a:r>
              <a:endParaRPr sz="800" b="1">
                <a:solidFill>
                  <a:srgbClr val="D04A02"/>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Verblijfplaats</a:t>
              </a:r>
              <a:endParaRPr sz="800"/>
            </a:p>
            <a:p>
              <a:pPr marL="457200" lvl="0" indent="-279400" algn="l" rtl="0">
                <a:spcBef>
                  <a:spcPts val="0"/>
                </a:spcBef>
                <a:spcAft>
                  <a:spcPts val="0"/>
                </a:spcAft>
                <a:buSzPts val="800"/>
                <a:buChar char="+"/>
              </a:pPr>
              <a:r>
                <a:rPr lang="en" sz="800">
                  <a:solidFill>
                    <a:schemeClr val="dk1"/>
                  </a:solidFill>
                </a:rPr>
                <a:t>volledigeNaam: String</a:t>
              </a:r>
              <a:endParaRPr sz="800"/>
            </a:p>
          </p:txBody>
        </p:sp>
        <p:sp>
          <p:nvSpPr>
            <p:cNvPr id="1318" name="Google Shape;1318;p125"/>
            <p:cNvSpPr/>
            <p:nvPr/>
          </p:nvSpPr>
          <p:spPr>
            <a:xfrm>
              <a:off x="1217837" y="2802180"/>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319" name="Google Shape;1319;p125"/>
          <p:cNvGrpSpPr/>
          <p:nvPr/>
        </p:nvGrpSpPr>
        <p:grpSpPr>
          <a:xfrm>
            <a:off x="4860953" y="3675752"/>
            <a:ext cx="1964558" cy="1416176"/>
            <a:chOff x="1209965" y="2785684"/>
            <a:chExt cx="2832000" cy="1490084"/>
          </a:xfrm>
        </p:grpSpPr>
        <p:sp>
          <p:nvSpPr>
            <p:cNvPr id="1320" name="Google Shape;1320;p125"/>
            <p:cNvSpPr/>
            <p:nvPr/>
          </p:nvSpPr>
          <p:spPr>
            <a:xfrm>
              <a:off x="1217360" y="2903868"/>
              <a:ext cx="2814300" cy="13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solidFill>
                    <a:srgbClr val="1B1A1A"/>
                  </a:solidFill>
                </a:rPr>
                <a:t>Statuut: statuuttype</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contractperiode: Periode</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overeenkomst: Overeenkomsttype</a:t>
              </a:r>
              <a:endParaRPr sz="800">
                <a:solidFill>
                  <a:srgbClr val="1B1A1A"/>
                </a:solidFill>
              </a:endParaRPr>
            </a:p>
            <a:p>
              <a:pPr marL="457200" lvl="0" indent="-279400" algn="l" rtl="0">
                <a:spcBef>
                  <a:spcPts val="0"/>
                </a:spcBef>
                <a:spcAft>
                  <a:spcPts val="0"/>
                </a:spcAft>
                <a:buClr>
                  <a:srgbClr val="1B786E"/>
                </a:buClr>
                <a:buSzPts val="800"/>
                <a:buChar char="+"/>
              </a:pPr>
              <a:r>
                <a:rPr lang="en" sz="800" b="1">
                  <a:solidFill>
                    <a:srgbClr val="1B786E"/>
                  </a:solidFill>
                </a:rPr>
                <a:t>personenFiscaalTenLaste: int</a:t>
              </a:r>
              <a:endParaRPr sz="800" b="1">
                <a:solidFill>
                  <a:srgbClr val="1B786E"/>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Tewerkstellingsbreuktype</a:t>
              </a:r>
              <a:endParaRPr sz="800">
                <a:solidFill>
                  <a:srgbClr val="1B1A1A"/>
                </a:solidFill>
              </a:endParaRPr>
            </a:p>
          </p:txBody>
        </p:sp>
        <p:sp>
          <p:nvSpPr>
            <p:cNvPr id="1321" name="Google Shape;1321;p125"/>
            <p:cNvSpPr/>
            <p:nvPr/>
          </p:nvSpPr>
          <p:spPr>
            <a:xfrm>
              <a:off x="1209965" y="2785684"/>
              <a:ext cx="28320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322" name="Google Shape;1322;p125"/>
          <p:cNvGrpSpPr/>
          <p:nvPr/>
        </p:nvGrpSpPr>
        <p:grpSpPr>
          <a:xfrm>
            <a:off x="4945650" y="780724"/>
            <a:ext cx="1793088" cy="2749598"/>
            <a:chOff x="1368753" y="2650843"/>
            <a:chExt cx="2716800" cy="1521300"/>
          </a:xfrm>
        </p:grpSpPr>
        <p:sp>
          <p:nvSpPr>
            <p:cNvPr id="1323" name="Google Shape;1323;p125"/>
            <p:cNvSpPr/>
            <p:nvPr/>
          </p:nvSpPr>
          <p:spPr>
            <a:xfrm>
              <a:off x="1368753" y="2650844"/>
              <a:ext cx="2716800" cy="15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af te trekken netto bedragen: Decimal</a:t>
              </a:r>
              <a:endParaRPr sz="800"/>
            </a:p>
            <a:p>
              <a:pPr marL="457200" lvl="0" indent="-279400" algn="l" rtl="0">
                <a:spcBef>
                  <a:spcPts val="0"/>
                </a:spcBef>
                <a:spcAft>
                  <a:spcPts val="0"/>
                </a:spcAft>
                <a:buSzPts val="800"/>
                <a:buChar char="+"/>
              </a:pPr>
              <a:r>
                <a:rPr lang="en" sz="800"/>
                <a:t>bedrijfsvoorheffing: Decimal</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inhoudingen voor de </a:t>
              </a:r>
              <a:r>
                <a:rPr lang="en" sz="800">
                  <a:solidFill>
                    <a:schemeClr val="dk1"/>
                  </a:solidFill>
                </a:rPr>
                <a:t>sociale zekerheid: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nettoGestortLoon</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Decimal</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schuldbemiddeling</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periodiciteitVerloning</a:t>
              </a:r>
              <a:endParaRPr sz="800">
                <a:solidFill>
                  <a:schemeClr val="dk1"/>
                </a:solidFill>
              </a:endParaRPr>
            </a:p>
            <a:p>
              <a:pPr marL="457200" lvl="0" indent="-279400" algn="l" rtl="0">
                <a:spcBef>
                  <a:spcPts val="0"/>
                </a:spcBef>
                <a:spcAft>
                  <a:spcPts val="0"/>
                </a:spcAft>
                <a:buSzPts val="800"/>
                <a:buChar char="+"/>
              </a:pPr>
              <a:r>
                <a:rPr lang="en" sz="800">
                  <a:solidFill>
                    <a:schemeClr val="dk1"/>
                  </a:solidFill>
                </a:rPr>
                <a:t>supplementaire belastbare bedr</a:t>
              </a:r>
              <a:r>
                <a:rPr lang="en" sz="800"/>
                <a:t>agen: Decimal</a:t>
              </a:r>
              <a:endParaRPr sz="800"/>
            </a:p>
            <a:p>
              <a:pPr marL="457200" lvl="0" indent="-279400" algn="l" rtl="0">
                <a:spcBef>
                  <a:spcPts val="0"/>
                </a:spcBef>
                <a:spcAft>
                  <a:spcPts val="0"/>
                </a:spcAft>
                <a:buSzPts val="800"/>
                <a:buChar char="+"/>
              </a:pPr>
              <a:r>
                <a:rPr lang="en" sz="800"/>
                <a:t>supplementaire netto bedragen: Decimal</a:t>
              </a:r>
              <a:endParaRPr sz="800"/>
            </a:p>
            <a:p>
              <a:pPr marL="457200" lvl="0" indent="-279400" algn="l" rtl="0">
                <a:spcBef>
                  <a:spcPts val="0"/>
                </a:spcBef>
                <a:spcAft>
                  <a:spcPts val="0"/>
                </a:spcAft>
                <a:buSzPts val="800"/>
                <a:buChar char="+"/>
              </a:pPr>
              <a:r>
                <a:rPr lang="en" sz="800"/>
                <a:t>verloningsperiode: Periode</a:t>
              </a:r>
              <a:endParaRPr sz="800"/>
            </a:p>
          </p:txBody>
        </p:sp>
        <p:sp>
          <p:nvSpPr>
            <p:cNvPr id="1324" name="Google Shape;1324;p125"/>
            <p:cNvSpPr/>
            <p:nvPr/>
          </p:nvSpPr>
          <p:spPr>
            <a:xfrm>
              <a:off x="1368753" y="2650843"/>
              <a:ext cx="2716800" cy="13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325" name="Google Shape;1325;p125"/>
          <p:cNvGrpSpPr/>
          <p:nvPr/>
        </p:nvGrpSpPr>
        <p:grpSpPr>
          <a:xfrm>
            <a:off x="7242296" y="2943425"/>
            <a:ext cx="1793091" cy="996209"/>
            <a:chOff x="1217350" y="2817775"/>
            <a:chExt cx="2716804" cy="1048200"/>
          </a:xfrm>
        </p:grpSpPr>
        <p:sp>
          <p:nvSpPr>
            <p:cNvPr id="1326" name="Google Shape;1326;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327" name="Google Shape;1327;p125"/>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328" name="Google Shape;1328;p125"/>
          <p:cNvCxnSpPr>
            <a:stCxn id="1316" idx="3"/>
            <a:endCxn id="1320" idx="1"/>
          </p:cNvCxnSpPr>
          <p:nvPr/>
        </p:nvCxnSpPr>
        <p:spPr>
          <a:xfrm>
            <a:off x="4507791" y="3255621"/>
            <a:ext cx="358200" cy="1184400"/>
          </a:xfrm>
          <a:prstGeom prst="bentConnector3">
            <a:avLst>
              <a:gd name="adj1" fmla="val 50013"/>
            </a:avLst>
          </a:prstGeom>
          <a:noFill/>
          <a:ln w="9525" cap="flat" cmpd="sng">
            <a:solidFill>
              <a:schemeClr val="dk2"/>
            </a:solidFill>
            <a:prstDash val="dash"/>
            <a:round/>
            <a:headEnd type="none" w="med" len="med"/>
            <a:tailEnd type="none" w="med" len="med"/>
          </a:ln>
        </p:spPr>
      </p:cxnSp>
      <p:cxnSp>
        <p:nvCxnSpPr>
          <p:cNvPr id="1329" name="Google Shape;1329;p125"/>
          <p:cNvCxnSpPr>
            <a:stCxn id="1321" idx="0"/>
            <a:endCxn id="1323" idx="2"/>
          </p:cNvCxnSpPr>
          <p:nvPr/>
        </p:nvCxnSpPr>
        <p:spPr>
          <a:xfrm rot="5400000" flipH="1">
            <a:off x="5770033" y="3602552"/>
            <a:ext cx="145500" cy="900"/>
          </a:xfrm>
          <a:prstGeom prst="bentConnector3">
            <a:avLst>
              <a:gd name="adj1" fmla="val 49976"/>
            </a:avLst>
          </a:prstGeom>
          <a:noFill/>
          <a:ln w="9525" cap="flat" cmpd="sng">
            <a:solidFill>
              <a:schemeClr val="dk2"/>
            </a:solidFill>
            <a:prstDash val="dash"/>
            <a:round/>
            <a:headEnd type="none" w="med" len="med"/>
            <a:tailEnd type="none" w="med" len="med"/>
          </a:ln>
        </p:spPr>
      </p:cxnSp>
      <p:cxnSp>
        <p:nvCxnSpPr>
          <p:cNvPr id="1330" name="Google Shape;1330;p125"/>
          <p:cNvCxnSpPr>
            <a:stCxn id="1326" idx="1"/>
            <a:endCxn id="1320" idx="3"/>
          </p:cNvCxnSpPr>
          <p:nvPr/>
        </p:nvCxnSpPr>
        <p:spPr>
          <a:xfrm flipH="1">
            <a:off x="6818396" y="3441529"/>
            <a:ext cx="423900" cy="998400"/>
          </a:xfrm>
          <a:prstGeom prst="bentConnector3">
            <a:avLst>
              <a:gd name="adj1" fmla="val 50004"/>
            </a:avLst>
          </a:prstGeom>
          <a:noFill/>
          <a:ln w="9525" cap="flat" cmpd="sng">
            <a:solidFill>
              <a:schemeClr val="dk2"/>
            </a:solidFill>
            <a:prstDash val="dash"/>
            <a:round/>
            <a:headEnd type="none" w="med" len="med"/>
            <a:tailEnd type="none" w="med" len="med"/>
          </a:ln>
        </p:spPr>
      </p:cxnSp>
      <p:grpSp>
        <p:nvGrpSpPr>
          <p:cNvPr id="1331" name="Google Shape;1331;p125"/>
          <p:cNvGrpSpPr/>
          <p:nvPr/>
        </p:nvGrpSpPr>
        <p:grpSpPr>
          <a:xfrm>
            <a:off x="4953754" y="104344"/>
            <a:ext cx="1765035" cy="530962"/>
            <a:chOff x="1092698" y="3492239"/>
            <a:chExt cx="2722139" cy="1572289"/>
          </a:xfrm>
        </p:grpSpPr>
        <p:sp>
          <p:nvSpPr>
            <p:cNvPr id="1332" name="Google Shape;1332;p125"/>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333" name="Google Shape;1333;p125"/>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334" name="Google Shape;1334;p125"/>
          <p:cNvCxnSpPr>
            <a:endCxn id="1332" idx="1"/>
          </p:cNvCxnSpPr>
          <p:nvPr/>
        </p:nvCxnSpPr>
        <p:spPr>
          <a:xfrm rot="-5400000">
            <a:off x="3609616" y="1226617"/>
            <a:ext cx="2115900" cy="579300"/>
          </a:xfrm>
          <a:prstGeom prst="bentConnector2">
            <a:avLst/>
          </a:prstGeom>
          <a:noFill/>
          <a:ln w="9525" cap="flat" cmpd="sng">
            <a:solidFill>
              <a:schemeClr val="dk2"/>
            </a:solidFill>
            <a:prstDash val="dash"/>
            <a:round/>
            <a:headEnd type="none" w="med" len="med"/>
            <a:tailEnd type="none" w="med" len="med"/>
          </a:ln>
        </p:spPr>
      </p:cxnSp>
      <p:cxnSp>
        <p:nvCxnSpPr>
          <p:cNvPr id="1335" name="Google Shape;1335;p125"/>
          <p:cNvCxnSpPr>
            <a:stCxn id="1332" idx="2"/>
            <a:endCxn id="1324" idx="0"/>
          </p:cNvCxnSpPr>
          <p:nvPr/>
        </p:nvCxnSpPr>
        <p:spPr>
          <a:xfrm rot="-5400000" flipH="1">
            <a:off x="5767352" y="705956"/>
            <a:ext cx="145500" cy="4200"/>
          </a:xfrm>
          <a:prstGeom prst="bentConnector3">
            <a:avLst>
              <a:gd name="adj1" fmla="val 49972"/>
            </a:avLst>
          </a:prstGeom>
          <a:noFill/>
          <a:ln w="9525" cap="flat" cmpd="sng">
            <a:solidFill>
              <a:schemeClr val="dk2"/>
            </a:solidFill>
            <a:prstDash val="dash"/>
            <a:round/>
            <a:headEnd type="none" w="med" len="med"/>
            <a:tailEnd type="none" w="med" len="med"/>
          </a:ln>
        </p:spPr>
      </p:cxnSp>
      <p:grpSp>
        <p:nvGrpSpPr>
          <p:cNvPr id="1336" name="Google Shape;1336;p125"/>
          <p:cNvGrpSpPr/>
          <p:nvPr/>
        </p:nvGrpSpPr>
        <p:grpSpPr>
          <a:xfrm>
            <a:off x="2618213" y="4174625"/>
            <a:ext cx="1857538" cy="926694"/>
            <a:chOff x="1119835" y="2817781"/>
            <a:chExt cx="2814452" cy="921900"/>
          </a:xfrm>
        </p:grpSpPr>
        <p:sp>
          <p:nvSpPr>
            <p:cNvPr id="1337" name="Google Shape;1337;p125"/>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Identificator</a:t>
              </a:r>
              <a:endParaRPr sz="800"/>
            </a:p>
          </p:txBody>
        </p:sp>
        <p:sp>
          <p:nvSpPr>
            <p:cNvPr id="1338" name="Google Shape;1338;p125"/>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339" name="Google Shape;1339;p125"/>
          <p:cNvCxnSpPr>
            <a:stCxn id="1338" idx="0"/>
            <a:endCxn id="1316" idx="2"/>
          </p:cNvCxnSpPr>
          <p:nvPr/>
        </p:nvCxnSpPr>
        <p:spPr>
          <a:xfrm rot="-5400000">
            <a:off x="3429732" y="4056725"/>
            <a:ext cx="235200" cy="600"/>
          </a:xfrm>
          <a:prstGeom prst="bentConnector3">
            <a:avLst>
              <a:gd name="adj1" fmla="val 49987"/>
            </a:avLst>
          </a:prstGeom>
          <a:noFill/>
          <a:ln w="9525" cap="flat" cmpd="sng">
            <a:solidFill>
              <a:schemeClr val="dk2"/>
            </a:solidFill>
            <a:prstDash val="dash"/>
            <a:round/>
            <a:headEnd type="none" w="med" len="med"/>
            <a:tailEnd type="none" w="med" len="med"/>
          </a:ln>
        </p:spPr>
      </p:cxnSp>
      <p:grpSp>
        <p:nvGrpSpPr>
          <p:cNvPr id="1340" name="Google Shape;1340;p125"/>
          <p:cNvGrpSpPr/>
          <p:nvPr/>
        </p:nvGrpSpPr>
        <p:grpSpPr>
          <a:xfrm>
            <a:off x="7242271" y="4111175"/>
            <a:ext cx="1793091" cy="996209"/>
            <a:chOff x="1217350" y="2817775"/>
            <a:chExt cx="2716804" cy="1048200"/>
          </a:xfrm>
        </p:grpSpPr>
        <p:sp>
          <p:nvSpPr>
            <p:cNvPr id="1341" name="Google Shape;1341;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800"/>
            </a:p>
            <a:p>
              <a:pPr marL="457200" lvl="0" indent="-279400" algn="l" rtl="0">
                <a:spcBef>
                  <a:spcPts val="0"/>
                </a:spcBef>
                <a:spcAft>
                  <a:spcPts val="0"/>
                </a:spcAft>
                <a:buSzPts val="800"/>
                <a:buChar char="+"/>
              </a:pPr>
              <a:r>
                <a:rPr lang="en" sz="800"/>
                <a:t>registratie: Identificator</a:t>
              </a:r>
              <a:endParaRPr sz="800"/>
            </a:p>
            <a:p>
              <a:pPr marL="0" lvl="0" indent="0" algn="l" rtl="0">
                <a:spcBef>
                  <a:spcPts val="0"/>
                </a:spcBef>
                <a:spcAft>
                  <a:spcPts val="0"/>
                </a:spcAft>
                <a:buNone/>
              </a:pPr>
              <a:endParaRPr sz="400"/>
            </a:p>
          </p:txBody>
        </p:sp>
        <p:sp>
          <p:nvSpPr>
            <p:cNvPr id="1342" name="Google Shape;1342;p125"/>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343" name="Google Shape;1343;p125"/>
          <p:cNvCxnSpPr>
            <a:stCxn id="1342" idx="0"/>
            <a:endCxn id="1326" idx="2"/>
          </p:cNvCxnSpPr>
          <p:nvPr/>
        </p:nvCxnSpPr>
        <p:spPr>
          <a:xfrm rot="-5400000">
            <a:off x="8053318" y="40250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344" name="Google Shape;1344;p125"/>
          <p:cNvSpPr/>
          <p:nvPr/>
        </p:nvSpPr>
        <p:spPr>
          <a:xfrm>
            <a:off x="7210025" y="155550"/>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345" name="Google Shape;1345;p125"/>
          <p:cNvSpPr/>
          <p:nvPr/>
        </p:nvSpPr>
        <p:spPr>
          <a:xfrm>
            <a:off x="7210025" y="1555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sp>
        <p:nvSpPr>
          <p:cNvPr id="1346" name="Google Shape;1346;p125"/>
          <p:cNvSpPr txBox="1"/>
          <p:nvPr/>
        </p:nvSpPr>
        <p:spPr>
          <a:xfrm>
            <a:off x="739875" y="99350"/>
            <a:ext cx="41997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800" b="1"/>
              <a:t>Zevende aanpassing</a:t>
            </a:r>
            <a:endParaRPr sz="1800"/>
          </a:p>
        </p:txBody>
      </p:sp>
      <p:sp>
        <p:nvSpPr>
          <p:cNvPr id="1347" name="Google Shape;1347;p125"/>
          <p:cNvSpPr/>
          <p:nvPr/>
        </p:nvSpPr>
        <p:spPr>
          <a:xfrm>
            <a:off x="0" y="0"/>
            <a:ext cx="638700" cy="531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2B979D"/>
                </a:solidFill>
              </a:rPr>
              <a:t>NA</a:t>
            </a:r>
            <a:endParaRPr b="1">
              <a:solidFill>
                <a:srgbClr val="2B979D"/>
              </a:solidFill>
            </a:endParaRPr>
          </a:p>
        </p:txBody>
      </p:sp>
      <p:sp>
        <p:nvSpPr>
          <p:cNvPr id="1348" name="Google Shape;1348;p125"/>
          <p:cNvSpPr txBox="1"/>
          <p:nvPr/>
        </p:nvSpPr>
        <p:spPr>
          <a:xfrm>
            <a:off x="501150" y="952200"/>
            <a:ext cx="29508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1B786E"/>
                </a:solidFill>
              </a:rPr>
              <a:t>Het aantal personen fiscaal ten laste wordt verplaatst naar de arbeidsrelatie. </a:t>
            </a:r>
            <a:endParaRPr sz="1100" b="1">
              <a:solidFill>
                <a:srgbClr val="1B786E"/>
              </a:solidFill>
            </a:endParaRPr>
          </a:p>
          <a:p>
            <a:pPr marL="0" lvl="0" indent="0" algn="l" rtl="0">
              <a:spcBef>
                <a:spcPts val="0"/>
              </a:spcBef>
              <a:spcAft>
                <a:spcPts val="0"/>
              </a:spcAft>
              <a:buNone/>
            </a:pPr>
            <a:endParaRPr sz="1100" b="1">
              <a:solidFill>
                <a:srgbClr val="1B786E"/>
              </a:solidFill>
            </a:endParaRPr>
          </a:p>
          <a:p>
            <a:pPr marL="0" lvl="0" indent="0" algn="l" rtl="0">
              <a:spcBef>
                <a:spcPts val="0"/>
              </a:spcBef>
              <a:spcAft>
                <a:spcPts val="0"/>
              </a:spcAft>
              <a:buNone/>
            </a:pPr>
            <a:r>
              <a:rPr lang="en" sz="1100" b="1">
                <a:solidFill>
                  <a:srgbClr val="1B786E"/>
                </a:solidFill>
              </a:rPr>
              <a:t>Dit laat toe dat de twee werkgevers verschillende informatie hebben over dezelfde werknemer, zonder dat dit ingaat tegen het datamodel.</a:t>
            </a:r>
            <a:endParaRPr sz="1100" b="1">
              <a:solidFill>
                <a:srgbClr val="1B786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26"/>
          <p:cNvSpPr txBox="1"/>
          <p:nvPr/>
        </p:nvSpPr>
        <p:spPr>
          <a:xfrm>
            <a:off x="461975" y="0"/>
            <a:ext cx="80259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Tweede nieuwe iteratie datamodel</a:t>
            </a:r>
            <a:endParaRPr sz="2200"/>
          </a:p>
        </p:txBody>
      </p:sp>
      <p:pic>
        <p:nvPicPr>
          <p:cNvPr id="1354" name="Google Shape;1354;p126"/>
          <p:cNvPicPr preferRelativeResize="0"/>
          <p:nvPr/>
        </p:nvPicPr>
        <p:blipFill rotWithShape="1">
          <a:blip r:embed="rId3">
            <a:alphaModFix/>
          </a:blip>
          <a:srcRect l="798" t="3598" r="650" b="4826"/>
          <a:stretch/>
        </p:blipFill>
        <p:spPr>
          <a:xfrm>
            <a:off x="461975" y="511925"/>
            <a:ext cx="8549719" cy="4631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27"/>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200"/>
              <a:buFont typeface="Arial"/>
              <a:buNone/>
            </a:pPr>
            <a:r>
              <a:rPr lang="en" sz="3200" b="1">
                <a:highlight>
                  <a:schemeClr val="accent1"/>
                </a:highlight>
              </a:rPr>
              <a:t>Interactieve oefening</a:t>
            </a:r>
            <a:r>
              <a:rPr lang="en" sz="3200" b="1"/>
              <a:t> om specifieke vragen of opmerkingen te noteren</a:t>
            </a:r>
            <a:endParaRPr sz="2800" b="1"/>
          </a:p>
        </p:txBody>
      </p:sp>
      <p:pic>
        <p:nvPicPr>
          <p:cNvPr id="1360" name="Google Shape;1360;p127"/>
          <p:cNvPicPr preferRelativeResize="0"/>
          <p:nvPr/>
        </p:nvPicPr>
        <p:blipFill rotWithShape="1">
          <a:blip r:embed="rId3">
            <a:alphaModFix/>
          </a:blip>
          <a:srcRect t="129" b="119"/>
          <a:stretch/>
        </p:blipFill>
        <p:spPr>
          <a:xfrm>
            <a:off x="3764725" y="1764472"/>
            <a:ext cx="1614549" cy="1614549"/>
          </a:xfrm>
          <a:prstGeom prst="rect">
            <a:avLst/>
          </a:prstGeom>
          <a:noFill/>
          <a:ln>
            <a:noFill/>
          </a:ln>
        </p:spPr>
      </p:pic>
      <p:sp>
        <p:nvSpPr>
          <p:cNvPr id="1361" name="Google Shape;1361;p127"/>
          <p:cNvSpPr txBox="1"/>
          <p:nvPr/>
        </p:nvSpPr>
        <p:spPr>
          <a:xfrm>
            <a:off x="628650" y="3744775"/>
            <a:ext cx="788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362" name="Google Shape;1362;p127"/>
          <p:cNvSpPr txBox="1"/>
          <p:nvPr/>
        </p:nvSpPr>
        <p:spPr>
          <a:xfrm>
            <a:off x="4075800" y="3379025"/>
            <a:ext cx="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en">
                <a:latin typeface="Proxima Nova"/>
                <a:ea typeface="Proxima Nova"/>
                <a:cs typeface="Proxima Nova"/>
                <a:sym typeface="Proxima Nova"/>
              </a:rPr>
              <a:t>Mural</a:t>
            </a:r>
            <a:endParaRPr sz="1400" b="0" i="0" u="none" strike="noStrike" cap="none">
              <a:solidFill>
                <a:srgbClr val="000000"/>
              </a:solidFill>
              <a:latin typeface="Proxima Nova"/>
              <a:ea typeface="Proxima Nova"/>
              <a:cs typeface="Proxima Nova"/>
              <a:sym typeface="Proxima Nova"/>
            </a:endParaRPr>
          </a:p>
        </p:txBody>
      </p:sp>
      <p:sp>
        <p:nvSpPr>
          <p:cNvPr id="1363" name="Google Shape;1363;p127"/>
          <p:cNvSpPr txBox="1"/>
          <p:nvPr/>
        </p:nvSpPr>
        <p:spPr>
          <a:xfrm>
            <a:off x="2226950" y="4257750"/>
            <a:ext cx="641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https://app.mural.co/t/beadvtc7549/m/beadvtc7549/1634137892166/9932267f2db16cc6e8f3c0e0c0be2f281ea5e5a3?sender=uebe47a55b4237413c26d5449</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28"/>
          <p:cNvSpPr txBox="1"/>
          <p:nvPr/>
        </p:nvSpPr>
        <p:spPr>
          <a:xfrm>
            <a:off x="436950" y="257275"/>
            <a:ext cx="84588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Specifieke vragen of opmerkingen?</a:t>
            </a:r>
            <a:endParaRPr sz="2200"/>
          </a:p>
        </p:txBody>
      </p:sp>
      <p:sp>
        <p:nvSpPr>
          <p:cNvPr id="1369" name="Google Shape;1369;p128"/>
          <p:cNvSpPr txBox="1"/>
          <p:nvPr/>
        </p:nvSpPr>
        <p:spPr>
          <a:xfrm>
            <a:off x="858475" y="1692725"/>
            <a:ext cx="4529400" cy="1402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1"/>
              <a:t>Welke vragen en/of opmerkingen hebben jullie?</a:t>
            </a:r>
            <a:endParaRPr sz="1200" b="1"/>
          </a:p>
          <a:p>
            <a:pPr marL="0" marR="0" lvl="0" indent="0" algn="l" rtl="0">
              <a:lnSpc>
                <a:spcPct val="100000"/>
              </a:lnSpc>
              <a:spcBef>
                <a:spcPts val="0"/>
              </a:spcBef>
              <a:spcAft>
                <a:spcPts val="0"/>
              </a:spcAft>
              <a:buNone/>
            </a:pPr>
            <a:endParaRPr sz="1200" b="1"/>
          </a:p>
          <a:p>
            <a:pPr marL="457200" marR="0" lvl="0" indent="-304800" algn="l" rtl="0">
              <a:lnSpc>
                <a:spcPct val="100000"/>
              </a:lnSpc>
              <a:spcBef>
                <a:spcPts val="0"/>
              </a:spcBef>
              <a:spcAft>
                <a:spcPts val="0"/>
              </a:spcAft>
              <a:buSzPts val="1200"/>
              <a:buChar char="●"/>
            </a:pPr>
            <a:r>
              <a:rPr lang="en" sz="1200"/>
              <a:t>Over de nieuwe iteratie van het datamodel?</a:t>
            </a:r>
            <a:endParaRPr sz="1200"/>
          </a:p>
          <a:p>
            <a:pPr marL="457200" marR="0" lvl="0" indent="-304800" algn="l" rtl="0">
              <a:lnSpc>
                <a:spcPct val="100000"/>
              </a:lnSpc>
              <a:spcBef>
                <a:spcPts val="0"/>
              </a:spcBef>
              <a:spcAft>
                <a:spcPts val="0"/>
              </a:spcAft>
              <a:buSzPts val="1200"/>
              <a:buChar char="●"/>
            </a:pPr>
            <a:r>
              <a:rPr lang="en" sz="1200"/>
              <a:t>Andere zaken die eventueel toegevoegd kunnen worden?</a:t>
            </a: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sz="1200" b="1"/>
              <a:t>Noteer ze op een post-it in de Mural, bij oefening 1.</a:t>
            </a:r>
            <a:endParaRPr sz="1000"/>
          </a:p>
        </p:txBody>
      </p:sp>
      <p:pic>
        <p:nvPicPr>
          <p:cNvPr id="1370" name="Google Shape;1370;p128" descr="Afbeelding met ketting, tafel, mobiele telefoon, telefoon&#10;&#10;Beschrijving is gegenereerd met zeer hoge betrouwbaarheid"/>
          <p:cNvPicPr preferRelativeResize="0"/>
          <p:nvPr/>
        </p:nvPicPr>
        <p:blipFill rotWithShape="1">
          <a:blip r:embed="rId3">
            <a:alphaModFix/>
          </a:blip>
          <a:srcRect/>
          <a:stretch/>
        </p:blipFill>
        <p:spPr>
          <a:xfrm>
            <a:off x="5321275" y="1339525"/>
            <a:ext cx="3634476" cy="2109200"/>
          </a:xfrm>
          <a:prstGeom prst="rect">
            <a:avLst/>
          </a:prstGeom>
          <a:noFill/>
          <a:ln>
            <a:noFill/>
          </a:ln>
        </p:spPr>
      </p:pic>
      <p:pic>
        <p:nvPicPr>
          <p:cNvPr id="1371" name="Google Shape;1371;p128"/>
          <p:cNvPicPr preferRelativeResize="0"/>
          <p:nvPr/>
        </p:nvPicPr>
        <p:blipFill rotWithShape="1">
          <a:blip r:embed="rId4">
            <a:alphaModFix/>
          </a:blip>
          <a:srcRect l="14447" r="18730"/>
          <a:stretch/>
        </p:blipFill>
        <p:spPr>
          <a:xfrm>
            <a:off x="2525250" y="2999300"/>
            <a:ext cx="1475626" cy="1464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129"/>
          <p:cNvGrpSpPr/>
          <p:nvPr/>
        </p:nvGrpSpPr>
        <p:grpSpPr>
          <a:xfrm>
            <a:off x="791825" y="1209932"/>
            <a:ext cx="2728519" cy="2723643"/>
            <a:chOff x="3183650" y="1227782"/>
            <a:chExt cx="2728519" cy="2723643"/>
          </a:xfrm>
        </p:grpSpPr>
        <p:sp>
          <p:nvSpPr>
            <p:cNvPr id="1377" name="Google Shape;1377;p129"/>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78" name="Google Shape;1378;p129"/>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29"/>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129"/>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
        <p:nvSpPr>
          <p:cNvPr id="1381" name="Google Shape;1381;p129"/>
          <p:cNvSpPr txBox="1"/>
          <p:nvPr/>
        </p:nvSpPr>
        <p:spPr>
          <a:xfrm>
            <a:off x="436950" y="257275"/>
            <a:ext cx="48399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Een kleine pauze...</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9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525" name="Google Shape;525;p9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grpSp>
        <p:nvGrpSpPr>
          <p:cNvPr id="1386" name="Google Shape;1386;p130"/>
          <p:cNvGrpSpPr/>
          <p:nvPr/>
        </p:nvGrpSpPr>
        <p:grpSpPr>
          <a:xfrm>
            <a:off x="805104" y="1217941"/>
            <a:ext cx="2699958" cy="2707619"/>
            <a:chOff x="3221304" y="1218766"/>
            <a:chExt cx="2699958" cy="2707619"/>
          </a:xfrm>
        </p:grpSpPr>
        <p:sp>
          <p:nvSpPr>
            <p:cNvPr id="1387" name="Google Shape;1387;p130"/>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88" name="Google Shape;1388;p130"/>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9" name="Google Shape;1389;p130"/>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
        <p:nvSpPr>
          <p:cNvPr id="1390" name="Google Shape;1390;p130"/>
          <p:cNvSpPr txBox="1"/>
          <p:nvPr/>
        </p:nvSpPr>
        <p:spPr>
          <a:xfrm>
            <a:off x="436950" y="257275"/>
            <a:ext cx="38850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Welkom terug!</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31"/>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Contextmodel (uitgebreide use case)</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396" name="Google Shape;1396;p131"/>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7" name="Google Shape;1397;p131"/>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32"/>
          <p:cNvSpPr txBox="1"/>
          <p:nvPr/>
        </p:nvSpPr>
        <p:spPr>
          <a:xfrm>
            <a:off x="436950" y="257275"/>
            <a:ext cx="84588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Uitgebreide use case</a:t>
            </a:r>
            <a:endParaRPr sz="2200"/>
          </a:p>
        </p:txBody>
      </p:sp>
      <p:sp>
        <p:nvSpPr>
          <p:cNvPr id="1403" name="Google Shape;1403;p132"/>
          <p:cNvSpPr txBox="1"/>
          <p:nvPr/>
        </p:nvSpPr>
        <p:spPr>
          <a:xfrm>
            <a:off x="471075" y="987425"/>
            <a:ext cx="8060700" cy="1985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300" b="1"/>
              <a:t>Fictief voorbeeld: het huren van een woning</a:t>
            </a:r>
            <a:endParaRPr sz="1300"/>
          </a:p>
          <a:p>
            <a:pPr marL="0" lvl="0" indent="0" algn="just" rtl="0">
              <a:spcBef>
                <a:spcPts val="0"/>
              </a:spcBef>
              <a:spcAft>
                <a:spcPts val="0"/>
              </a:spcAft>
              <a:buClr>
                <a:srgbClr val="000000"/>
              </a:buClr>
              <a:buFont typeface="Arial"/>
              <a:buNone/>
            </a:pPr>
            <a:endParaRPr sz="1300"/>
          </a:p>
          <a:p>
            <a:pPr marL="0" lvl="0" indent="0" algn="just" rtl="0">
              <a:spcBef>
                <a:spcPts val="0"/>
              </a:spcBef>
              <a:spcAft>
                <a:spcPts val="0"/>
              </a:spcAft>
              <a:buClr>
                <a:srgbClr val="000000"/>
              </a:buClr>
              <a:buFont typeface="Arial"/>
              <a:buNone/>
            </a:pPr>
            <a:r>
              <a:rPr lang="en" sz="1300"/>
              <a:t>Een persoon wilt een woning huren. De verhuurder van de woning wenst te verifiëren of de potentiële huurder een voldoende stabiel inkomen heeft, en de maandelijkse huurprijs zal kunnen betalen.</a:t>
            </a:r>
            <a:endParaRPr sz="1300"/>
          </a:p>
          <a:p>
            <a:pPr marL="0" lvl="0" indent="0" algn="just" rtl="0">
              <a:spcBef>
                <a:spcPts val="0"/>
              </a:spcBef>
              <a:spcAft>
                <a:spcPts val="0"/>
              </a:spcAft>
              <a:buClr>
                <a:srgbClr val="000000"/>
              </a:buClr>
              <a:buFont typeface="Arial"/>
              <a:buNone/>
            </a:pPr>
            <a:endParaRPr sz="1300"/>
          </a:p>
          <a:p>
            <a:pPr marL="0" lvl="0" indent="0" algn="just" rtl="0">
              <a:spcBef>
                <a:spcPts val="0"/>
              </a:spcBef>
              <a:spcAft>
                <a:spcPts val="0"/>
              </a:spcAft>
              <a:buClr>
                <a:srgbClr val="000000"/>
              </a:buClr>
              <a:buFont typeface="Arial"/>
              <a:buNone/>
            </a:pPr>
            <a:r>
              <a:rPr lang="en" sz="1300"/>
              <a:t>Hier zullen de verschillende gegevens van de potentiële huurder voor gebruikt worden:</a:t>
            </a:r>
            <a:endParaRPr sz="1300"/>
          </a:p>
          <a:p>
            <a:pPr marL="0" lvl="0" indent="0" algn="just" rtl="0">
              <a:spcBef>
                <a:spcPts val="0"/>
              </a:spcBef>
              <a:spcAft>
                <a:spcPts val="0"/>
              </a:spcAft>
              <a:buClr>
                <a:srgbClr val="000000"/>
              </a:buClr>
              <a:buFont typeface="Arial"/>
              <a:buNone/>
            </a:pPr>
            <a:endParaRPr sz="1300"/>
          </a:p>
          <a:p>
            <a:pPr marL="457200" lvl="0" indent="-311150" algn="just" rtl="0">
              <a:spcBef>
                <a:spcPts val="0"/>
              </a:spcBef>
              <a:spcAft>
                <a:spcPts val="0"/>
              </a:spcAft>
              <a:buSzPts val="1300"/>
              <a:buChar char="-"/>
            </a:pPr>
            <a:r>
              <a:rPr lang="en" sz="1300"/>
              <a:t>Gegevens ter identificatie</a:t>
            </a:r>
            <a:endParaRPr sz="1300"/>
          </a:p>
          <a:p>
            <a:pPr marL="457200" lvl="0" indent="-311150" algn="just" rtl="0">
              <a:spcBef>
                <a:spcPts val="0"/>
              </a:spcBef>
              <a:spcAft>
                <a:spcPts val="0"/>
              </a:spcAft>
              <a:buSzPts val="1300"/>
              <a:buChar char="-"/>
            </a:pPr>
            <a:r>
              <a:rPr lang="en" sz="1300"/>
              <a:t>Financiële gegevens (drie laatste loonfiches)</a:t>
            </a:r>
            <a:endParaRPr sz="1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1408" name="Google Shape;1408;p133"/>
          <p:cNvPicPr preferRelativeResize="0"/>
          <p:nvPr/>
        </p:nvPicPr>
        <p:blipFill rotWithShape="1">
          <a:blip r:embed="rId3">
            <a:alphaModFix amt="29000"/>
          </a:blip>
          <a:srcRect l="47332"/>
          <a:stretch/>
        </p:blipFill>
        <p:spPr>
          <a:xfrm>
            <a:off x="5083876" y="0"/>
            <a:ext cx="4060126" cy="5143500"/>
          </a:xfrm>
          <a:prstGeom prst="rect">
            <a:avLst/>
          </a:prstGeom>
          <a:noFill/>
          <a:ln>
            <a:noFill/>
          </a:ln>
        </p:spPr>
      </p:pic>
      <p:sp>
        <p:nvSpPr>
          <p:cNvPr id="1409" name="Google Shape;1409;p133"/>
          <p:cNvSpPr txBox="1"/>
          <p:nvPr/>
        </p:nvSpPr>
        <p:spPr>
          <a:xfrm>
            <a:off x="436950" y="257275"/>
            <a:ext cx="44181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Uitgebreide use case</a:t>
            </a:r>
            <a:endParaRPr sz="2200"/>
          </a:p>
        </p:txBody>
      </p:sp>
      <p:sp>
        <p:nvSpPr>
          <p:cNvPr id="1410" name="Google Shape;1410;p133"/>
          <p:cNvSpPr txBox="1"/>
          <p:nvPr/>
        </p:nvSpPr>
        <p:spPr>
          <a:xfrm>
            <a:off x="562925" y="1108325"/>
            <a:ext cx="4292100" cy="221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het huren van een woning</a:t>
            </a:r>
            <a:endParaRPr sz="1100" b="1"/>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None/>
            </a:pPr>
            <a:r>
              <a:rPr lang="en" sz="1100"/>
              <a:t>De identificatiegegevens van de persoon:</a:t>
            </a:r>
            <a:endParaRPr sz="1100"/>
          </a:p>
          <a:p>
            <a:pPr marL="0" lvl="0" indent="0" algn="just" rtl="0">
              <a:spcBef>
                <a:spcPts val="0"/>
              </a:spcBef>
              <a:spcAft>
                <a:spcPts val="0"/>
              </a:spcAft>
              <a:buNone/>
            </a:pPr>
            <a:endParaRPr sz="1100"/>
          </a:p>
          <a:p>
            <a:pPr marL="457200" lvl="0" indent="-298450" algn="just" rtl="0">
              <a:spcBef>
                <a:spcPts val="0"/>
              </a:spcBef>
              <a:spcAft>
                <a:spcPts val="0"/>
              </a:spcAft>
              <a:buSzPts val="1100"/>
              <a:buChar char="●"/>
            </a:pPr>
            <a:r>
              <a:rPr lang="en" sz="1100" b="1"/>
              <a:t>Bankrekeningnummer</a:t>
            </a:r>
            <a:r>
              <a:rPr lang="en" sz="1100"/>
              <a:t>: BE12 3456 7890 1234</a:t>
            </a:r>
            <a:endParaRPr sz="1100"/>
          </a:p>
          <a:p>
            <a:pPr marL="457200" lvl="0" indent="-298450" algn="just" rtl="0">
              <a:spcBef>
                <a:spcPts val="0"/>
              </a:spcBef>
              <a:spcAft>
                <a:spcPts val="0"/>
              </a:spcAft>
              <a:buSzPts val="1100"/>
              <a:buChar char="●"/>
            </a:pPr>
            <a:r>
              <a:rPr lang="en" sz="1100" b="1"/>
              <a:t>Geboortedatum</a:t>
            </a:r>
            <a:r>
              <a:rPr lang="en" sz="1100"/>
              <a:t>: 23/03/1982</a:t>
            </a:r>
            <a:endParaRPr sz="1100"/>
          </a:p>
          <a:p>
            <a:pPr marL="457200" lvl="0" indent="-298450" algn="just" rtl="0">
              <a:spcBef>
                <a:spcPts val="0"/>
              </a:spcBef>
              <a:spcAft>
                <a:spcPts val="0"/>
              </a:spcAft>
              <a:buSzPts val="1100"/>
              <a:buChar char="●"/>
            </a:pPr>
            <a:r>
              <a:rPr lang="en" sz="1100" b="1"/>
              <a:t>Verblijfplaats</a:t>
            </a:r>
            <a:r>
              <a:rPr lang="en" sz="1100"/>
              <a:t>: Kerkstraat 1, Gent</a:t>
            </a:r>
            <a:endParaRPr sz="1100"/>
          </a:p>
          <a:p>
            <a:pPr marL="457200" lvl="0" indent="-298450" algn="just" rtl="0">
              <a:spcBef>
                <a:spcPts val="0"/>
              </a:spcBef>
              <a:spcAft>
                <a:spcPts val="0"/>
              </a:spcAft>
              <a:buSzPts val="1100"/>
              <a:buChar char="●"/>
            </a:pPr>
            <a:r>
              <a:rPr lang="en" sz="1100" b="1"/>
              <a:t>Volledige naam</a:t>
            </a:r>
            <a:r>
              <a:rPr lang="en" sz="1100"/>
              <a:t>: Jan Janssens</a:t>
            </a:r>
            <a:endParaRPr sz="1100"/>
          </a:p>
          <a:p>
            <a:pPr marL="457200" lvl="0" indent="0" algn="just" rtl="0">
              <a:spcBef>
                <a:spcPts val="0"/>
              </a:spcBef>
              <a:spcAft>
                <a:spcPts val="0"/>
              </a:spcAft>
              <a:buNone/>
            </a:pPr>
            <a:endParaRPr sz="1100"/>
          </a:p>
          <a:p>
            <a:pPr marL="457200" lvl="0" indent="-298450" algn="just" rtl="0">
              <a:spcBef>
                <a:spcPts val="0"/>
              </a:spcBef>
              <a:spcAft>
                <a:spcPts val="0"/>
              </a:spcAft>
              <a:buSzPts val="1100"/>
              <a:buChar char="●"/>
            </a:pPr>
            <a:r>
              <a:rPr lang="en" sz="1100" b="1"/>
              <a:t>Registratie:</a:t>
            </a:r>
            <a:r>
              <a:rPr lang="en" sz="1100"/>
              <a:t> rijksregisternummer</a:t>
            </a:r>
            <a:endParaRPr sz="1100"/>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Clr>
                <a:srgbClr val="000000"/>
              </a:buClr>
              <a:buFont typeface="Arial"/>
              <a:buNone/>
            </a:pPr>
            <a:endParaRPr sz="1100"/>
          </a:p>
        </p:txBody>
      </p:sp>
      <p:grpSp>
        <p:nvGrpSpPr>
          <p:cNvPr id="1411" name="Google Shape;1411;p133"/>
          <p:cNvGrpSpPr/>
          <p:nvPr/>
        </p:nvGrpSpPr>
        <p:grpSpPr>
          <a:xfrm>
            <a:off x="6467875" y="1483350"/>
            <a:ext cx="1921590" cy="1691564"/>
            <a:chOff x="1993254" y="2817774"/>
            <a:chExt cx="2911500" cy="1372800"/>
          </a:xfrm>
        </p:grpSpPr>
        <p:sp>
          <p:nvSpPr>
            <p:cNvPr id="1412" name="Google Shape;1412;p133"/>
            <p:cNvSpPr/>
            <p:nvPr/>
          </p:nvSpPr>
          <p:spPr>
            <a:xfrm>
              <a:off x="1993254" y="2817774"/>
              <a:ext cx="2911500" cy="13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bankrekeningnummer: </a:t>
              </a:r>
              <a:r>
                <a:rPr lang="en" sz="800"/>
                <a:t>BE12 3456 7890 1234</a:t>
              </a:r>
              <a:endParaRPr sz="5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23/03/1982</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Kerkstraat 1, Gent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volledigeNaam: Jan Janssens</a:t>
              </a:r>
              <a:endParaRPr sz="800">
                <a:solidFill>
                  <a:schemeClr val="dk1"/>
                </a:solidFill>
              </a:endParaRPr>
            </a:p>
          </p:txBody>
        </p:sp>
        <p:sp>
          <p:nvSpPr>
            <p:cNvPr id="1413" name="Google Shape;1413;p133"/>
            <p:cNvSpPr/>
            <p:nvPr/>
          </p:nvSpPr>
          <p:spPr>
            <a:xfrm>
              <a:off x="1993254"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414" name="Google Shape;1414;p133"/>
          <p:cNvGrpSpPr/>
          <p:nvPr/>
        </p:nvGrpSpPr>
        <p:grpSpPr>
          <a:xfrm>
            <a:off x="6499950" y="3515350"/>
            <a:ext cx="1857438" cy="1036161"/>
            <a:chOff x="1071389" y="2622198"/>
            <a:chExt cx="2814300" cy="1030800"/>
          </a:xfrm>
        </p:grpSpPr>
        <p:sp>
          <p:nvSpPr>
            <p:cNvPr id="1415" name="Google Shape;1415;p133"/>
            <p:cNvSpPr/>
            <p:nvPr/>
          </p:nvSpPr>
          <p:spPr>
            <a:xfrm>
              <a:off x="1071389" y="2622198"/>
              <a:ext cx="2814300" cy="10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82.03.23-123.34</a:t>
              </a:r>
              <a:endParaRPr sz="800"/>
            </a:p>
          </p:txBody>
        </p:sp>
        <p:sp>
          <p:nvSpPr>
            <p:cNvPr id="1416" name="Google Shape;1416;p133"/>
            <p:cNvSpPr/>
            <p:nvPr/>
          </p:nvSpPr>
          <p:spPr>
            <a:xfrm>
              <a:off x="1071389" y="2622198"/>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417" name="Google Shape;1417;p133"/>
          <p:cNvCxnSpPr>
            <a:stCxn id="1416" idx="0"/>
            <a:endCxn id="1412" idx="2"/>
          </p:cNvCxnSpPr>
          <p:nvPr/>
        </p:nvCxnSpPr>
        <p:spPr>
          <a:xfrm rot="-5400000">
            <a:off x="7258719" y="3344800"/>
            <a:ext cx="340500" cy="600"/>
          </a:xfrm>
          <a:prstGeom prst="bentConnector3">
            <a:avLst>
              <a:gd name="adj1" fmla="val 49991"/>
            </a:avLst>
          </a:prstGeom>
          <a:noFill/>
          <a:ln w="9525" cap="flat" cmpd="sng">
            <a:solidFill>
              <a:srgbClr val="6B6B6B"/>
            </a:solidFill>
            <a:prstDash val="dash"/>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pic>
        <p:nvPicPr>
          <p:cNvPr id="1422" name="Google Shape;1422;p134"/>
          <p:cNvPicPr preferRelativeResize="0"/>
          <p:nvPr/>
        </p:nvPicPr>
        <p:blipFill rotWithShape="1">
          <a:blip r:embed="rId3">
            <a:alphaModFix amt="29000"/>
          </a:blip>
          <a:srcRect l="47332"/>
          <a:stretch/>
        </p:blipFill>
        <p:spPr>
          <a:xfrm>
            <a:off x="5083876" y="0"/>
            <a:ext cx="4060126" cy="5143500"/>
          </a:xfrm>
          <a:prstGeom prst="rect">
            <a:avLst/>
          </a:prstGeom>
          <a:noFill/>
          <a:ln>
            <a:noFill/>
          </a:ln>
        </p:spPr>
      </p:pic>
      <p:sp>
        <p:nvSpPr>
          <p:cNvPr id="1423" name="Google Shape;1423;p134"/>
          <p:cNvSpPr txBox="1"/>
          <p:nvPr/>
        </p:nvSpPr>
        <p:spPr>
          <a:xfrm>
            <a:off x="436950" y="257275"/>
            <a:ext cx="42321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Uitgebreide use case</a:t>
            </a:r>
            <a:endParaRPr sz="2200"/>
          </a:p>
        </p:txBody>
      </p:sp>
      <p:sp>
        <p:nvSpPr>
          <p:cNvPr id="1424" name="Google Shape;1424;p134"/>
          <p:cNvSpPr txBox="1"/>
          <p:nvPr/>
        </p:nvSpPr>
        <p:spPr>
          <a:xfrm>
            <a:off x="562925" y="1108325"/>
            <a:ext cx="4292100" cy="272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het huren van een woning</a:t>
            </a:r>
            <a:endParaRPr sz="1100" b="1"/>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None/>
            </a:pPr>
            <a:r>
              <a:rPr lang="en" sz="1100"/>
              <a:t>De verhuurder van de woning wenst te verifiëren of de potentiële huurder voldoende financiële ruimte heeft voor het maandelijkse huurbedrag.</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lang="en" sz="1100"/>
              <a:t>De inkomsten van de persoon uit zijn arbeidsloon zijn hiervoor relevant. Een overzicht van de 3 meest recente loonbrieven wordt gebruikt. In dit voorbeeld wordt één loonbrief van de maand juli getoond</a:t>
            </a:r>
            <a:endParaRPr sz="1100"/>
          </a:p>
          <a:p>
            <a:pPr marL="0" lvl="0" indent="0" algn="just" rtl="0">
              <a:spcBef>
                <a:spcPts val="0"/>
              </a:spcBef>
              <a:spcAft>
                <a:spcPts val="0"/>
              </a:spcAft>
              <a:buNone/>
            </a:pPr>
            <a:endParaRPr sz="1100"/>
          </a:p>
          <a:p>
            <a:pPr marL="457200" lvl="0" indent="-298450" algn="just" rtl="0">
              <a:spcBef>
                <a:spcPts val="0"/>
              </a:spcBef>
              <a:spcAft>
                <a:spcPts val="0"/>
              </a:spcAft>
              <a:buSzPts val="1100"/>
              <a:buChar char="●"/>
            </a:pPr>
            <a:r>
              <a:rPr lang="en" sz="1100" b="1"/>
              <a:t>Brutoloon</a:t>
            </a:r>
            <a:r>
              <a:rPr lang="en" sz="1100"/>
              <a:t>: 3.500 EUR</a:t>
            </a:r>
            <a:endParaRPr sz="1100"/>
          </a:p>
          <a:p>
            <a:pPr marL="457200" lvl="0" indent="-298450" algn="just" rtl="0">
              <a:spcBef>
                <a:spcPts val="0"/>
              </a:spcBef>
              <a:spcAft>
                <a:spcPts val="0"/>
              </a:spcAft>
              <a:buSzPts val="1100"/>
              <a:buChar char="●"/>
            </a:pPr>
            <a:r>
              <a:rPr lang="en" sz="1100" b="1"/>
              <a:t>Nettoloon:</a:t>
            </a:r>
            <a:r>
              <a:rPr lang="en" sz="1100"/>
              <a:t> 2.500 EUR</a:t>
            </a:r>
            <a:endParaRPr sz="1100"/>
          </a:p>
          <a:p>
            <a:pPr marL="457200" lvl="0" indent="-298450" algn="just" rtl="0">
              <a:spcBef>
                <a:spcPts val="0"/>
              </a:spcBef>
              <a:spcAft>
                <a:spcPts val="0"/>
              </a:spcAft>
              <a:buSzPts val="1100"/>
              <a:buChar char="●"/>
            </a:pPr>
            <a:r>
              <a:rPr lang="en" sz="1100" b="1"/>
              <a:t>Verloningsperiode</a:t>
            </a:r>
            <a:r>
              <a:rPr lang="en" sz="1100"/>
              <a:t>: 1 juli 2021 tot 31 juli 2021</a:t>
            </a:r>
            <a:endParaRPr sz="1100"/>
          </a:p>
          <a:p>
            <a:pPr marL="0" lvl="0" indent="0" algn="just" rtl="0">
              <a:spcBef>
                <a:spcPts val="0"/>
              </a:spcBef>
              <a:spcAft>
                <a:spcPts val="0"/>
              </a:spcAft>
              <a:buClr>
                <a:srgbClr val="000000"/>
              </a:buClr>
              <a:buFont typeface="Arial"/>
              <a:buNone/>
            </a:pPr>
            <a:endParaRPr sz="1100"/>
          </a:p>
        </p:txBody>
      </p:sp>
      <p:grpSp>
        <p:nvGrpSpPr>
          <p:cNvPr id="1425" name="Google Shape;1425;p134"/>
          <p:cNvGrpSpPr/>
          <p:nvPr/>
        </p:nvGrpSpPr>
        <p:grpSpPr>
          <a:xfrm>
            <a:off x="6546163" y="1034362"/>
            <a:ext cx="1765035" cy="728127"/>
            <a:chOff x="1092698" y="3492239"/>
            <a:chExt cx="2722139" cy="1572289"/>
          </a:xfrm>
        </p:grpSpPr>
        <p:sp>
          <p:nvSpPr>
            <p:cNvPr id="1426" name="Google Shape;1426;p134"/>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427" name="Google Shape;1427;p134"/>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grpSp>
        <p:nvGrpSpPr>
          <p:cNvPr id="1428" name="Google Shape;1428;p134"/>
          <p:cNvGrpSpPr/>
          <p:nvPr/>
        </p:nvGrpSpPr>
        <p:grpSpPr>
          <a:xfrm>
            <a:off x="6532125" y="2085350"/>
            <a:ext cx="1793091" cy="1245143"/>
            <a:chOff x="1368746" y="2650845"/>
            <a:chExt cx="2716805" cy="738300"/>
          </a:xfrm>
        </p:grpSpPr>
        <p:sp>
          <p:nvSpPr>
            <p:cNvPr id="1429" name="Google Shape;1429;p134"/>
            <p:cNvSpPr/>
            <p:nvPr/>
          </p:nvSpPr>
          <p:spPr>
            <a:xfrm>
              <a:off x="1368746" y="2650845"/>
              <a:ext cx="2716800" cy="7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Clr>
                  <a:schemeClr val="dk1"/>
                </a:buClr>
                <a:buSzPts val="800"/>
                <a:buChar char="+"/>
              </a:pPr>
              <a:r>
                <a:rPr lang="en" sz="800">
                  <a:solidFill>
                    <a:schemeClr val="dk1"/>
                  </a:solidFill>
                </a:rPr>
                <a:t>brutoloon: 3.500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2.500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verloningsperiode: 1-07-2021 tot 31-07-2021</a:t>
              </a: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1430" name="Google Shape;1430;p134"/>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1431" name="Google Shape;1431;p134"/>
          <p:cNvCxnSpPr>
            <a:stCxn id="1426" idx="2"/>
            <a:endCxn id="1430" idx="0"/>
          </p:cNvCxnSpPr>
          <p:nvPr/>
        </p:nvCxnSpPr>
        <p:spPr>
          <a:xfrm flipH="1">
            <a:off x="7428611" y="1762489"/>
            <a:ext cx="1800" cy="3228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436" name="Google Shape;1436;p135"/>
          <p:cNvPicPr preferRelativeResize="0"/>
          <p:nvPr/>
        </p:nvPicPr>
        <p:blipFill rotWithShape="1">
          <a:blip r:embed="rId3">
            <a:alphaModFix amt="29000"/>
          </a:blip>
          <a:srcRect l="47332"/>
          <a:stretch/>
        </p:blipFill>
        <p:spPr>
          <a:xfrm>
            <a:off x="5083876" y="0"/>
            <a:ext cx="4060126" cy="5143500"/>
          </a:xfrm>
          <a:prstGeom prst="rect">
            <a:avLst/>
          </a:prstGeom>
          <a:noFill/>
          <a:ln>
            <a:noFill/>
          </a:ln>
        </p:spPr>
      </p:pic>
      <p:sp>
        <p:nvSpPr>
          <p:cNvPr id="1437" name="Google Shape;1437;p135"/>
          <p:cNvSpPr txBox="1"/>
          <p:nvPr/>
        </p:nvSpPr>
        <p:spPr>
          <a:xfrm>
            <a:off x="436950" y="257275"/>
            <a:ext cx="44181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Uitgebreide use case</a:t>
            </a:r>
            <a:endParaRPr sz="2200"/>
          </a:p>
        </p:txBody>
      </p:sp>
      <p:sp>
        <p:nvSpPr>
          <p:cNvPr id="1438" name="Google Shape;1438;p135"/>
          <p:cNvSpPr txBox="1"/>
          <p:nvPr/>
        </p:nvSpPr>
        <p:spPr>
          <a:xfrm>
            <a:off x="562925" y="1108325"/>
            <a:ext cx="4292100" cy="306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het huren van een woning</a:t>
            </a:r>
            <a:endParaRPr sz="1100" b="1"/>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None/>
            </a:pPr>
            <a:r>
              <a:rPr lang="en" sz="1100"/>
              <a:t>De verhuurder van de woning wenst te verifiëren of de persoon voldoende financiële ruimte heeft voor het maandelijkse huurbedrag.</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lang="en" sz="1100"/>
              <a:t>Ook de </a:t>
            </a:r>
            <a:r>
              <a:rPr lang="en" sz="1100" b="1"/>
              <a:t>arbeidsrelatie</a:t>
            </a:r>
            <a:r>
              <a:rPr lang="en" sz="1100"/>
              <a:t> met de duurtijd ervan kan van toepassing zijn, zodat de verhuurder een zicht heeft of de persoon een langdurige periode van inkomsten heeft.</a:t>
            </a:r>
            <a:endParaRPr sz="1100"/>
          </a:p>
          <a:p>
            <a:pPr marL="0" lvl="0" indent="0" algn="just" rtl="0">
              <a:spcBef>
                <a:spcPts val="0"/>
              </a:spcBef>
              <a:spcAft>
                <a:spcPts val="0"/>
              </a:spcAft>
              <a:buNone/>
            </a:pPr>
            <a:endParaRPr sz="1100"/>
          </a:p>
          <a:p>
            <a:pPr marL="457200" lvl="0" indent="0" algn="just" rtl="0">
              <a:spcBef>
                <a:spcPts val="0"/>
              </a:spcBef>
              <a:spcAft>
                <a:spcPts val="0"/>
              </a:spcAft>
              <a:buNone/>
            </a:pPr>
            <a:endParaRPr sz="1100"/>
          </a:p>
          <a:p>
            <a:pPr marL="457200" lvl="0" indent="-298450" algn="just" rtl="0">
              <a:spcBef>
                <a:spcPts val="0"/>
              </a:spcBef>
              <a:spcAft>
                <a:spcPts val="0"/>
              </a:spcAft>
              <a:buSzPts val="1100"/>
              <a:buChar char="●"/>
            </a:pPr>
            <a:r>
              <a:rPr lang="en" sz="1100" b="1"/>
              <a:t>Contractperiode</a:t>
            </a:r>
            <a:r>
              <a:rPr lang="en" sz="1100"/>
              <a:t>: 1 oktober 2012</a:t>
            </a:r>
            <a:endParaRPr sz="1100" b="1"/>
          </a:p>
          <a:p>
            <a:pPr marL="457200" lvl="0" indent="-298450" algn="just" rtl="0">
              <a:spcBef>
                <a:spcPts val="0"/>
              </a:spcBef>
              <a:spcAft>
                <a:spcPts val="0"/>
              </a:spcAft>
              <a:buSzPts val="1100"/>
              <a:buChar char="●"/>
            </a:pPr>
            <a:r>
              <a:rPr lang="en" sz="1100" b="1"/>
              <a:t>Overeenkomst</a:t>
            </a:r>
            <a:r>
              <a:rPr lang="en" sz="1100"/>
              <a:t>: voltijds contract</a:t>
            </a:r>
            <a:endParaRPr sz="1100"/>
          </a:p>
          <a:p>
            <a:pPr marL="457200" lvl="0" indent="-298450" algn="just" rtl="0">
              <a:spcBef>
                <a:spcPts val="0"/>
              </a:spcBef>
              <a:spcAft>
                <a:spcPts val="0"/>
              </a:spcAft>
              <a:buSzPts val="1100"/>
              <a:buChar char="●"/>
            </a:pPr>
            <a:r>
              <a:rPr lang="en" sz="1100" b="1"/>
              <a:t>Personen fiscaal ten laste</a:t>
            </a:r>
            <a:r>
              <a:rPr lang="en" sz="1100"/>
              <a:t>: 0</a:t>
            </a:r>
            <a:endParaRPr sz="1100"/>
          </a:p>
          <a:p>
            <a:pPr marL="457200" lvl="0" indent="-298450" algn="just" rtl="0">
              <a:spcBef>
                <a:spcPts val="0"/>
              </a:spcBef>
              <a:spcAft>
                <a:spcPts val="0"/>
              </a:spcAft>
              <a:buSzPts val="1100"/>
              <a:buChar char="●"/>
            </a:pPr>
            <a:r>
              <a:rPr lang="en" sz="1100" b="1"/>
              <a:t>Statuut</a:t>
            </a:r>
            <a:r>
              <a:rPr lang="en" sz="1100"/>
              <a:t>: werknemer</a:t>
            </a:r>
            <a:endParaRPr sz="1100"/>
          </a:p>
          <a:p>
            <a:pPr marL="457200" lvl="0" indent="-298450" algn="just" rtl="0">
              <a:spcBef>
                <a:spcPts val="0"/>
              </a:spcBef>
              <a:spcAft>
                <a:spcPts val="0"/>
              </a:spcAft>
              <a:buSzPts val="1100"/>
              <a:buChar char="●"/>
            </a:pPr>
            <a:r>
              <a:rPr lang="en" sz="1100" b="1"/>
              <a:t>Tewerkstellingsbreuk</a:t>
            </a:r>
            <a:r>
              <a:rPr lang="en" sz="1100"/>
              <a:t>: 40u/40u</a:t>
            </a:r>
            <a:endParaRPr sz="1100"/>
          </a:p>
          <a:p>
            <a:pPr marL="0" lvl="0" indent="0" algn="just" rtl="0">
              <a:spcBef>
                <a:spcPts val="0"/>
              </a:spcBef>
              <a:spcAft>
                <a:spcPts val="0"/>
              </a:spcAft>
              <a:buClr>
                <a:srgbClr val="000000"/>
              </a:buClr>
              <a:buFont typeface="Arial"/>
              <a:buNone/>
            </a:pPr>
            <a:endParaRPr sz="1100"/>
          </a:p>
        </p:txBody>
      </p:sp>
      <p:grpSp>
        <p:nvGrpSpPr>
          <p:cNvPr id="1439" name="Google Shape;1439;p135"/>
          <p:cNvGrpSpPr/>
          <p:nvPr/>
        </p:nvGrpSpPr>
        <p:grpSpPr>
          <a:xfrm>
            <a:off x="6284310" y="1990545"/>
            <a:ext cx="2040867" cy="1643147"/>
            <a:chOff x="1217341" y="2817775"/>
            <a:chExt cx="2716809" cy="1728901"/>
          </a:xfrm>
        </p:grpSpPr>
        <p:sp>
          <p:nvSpPr>
            <p:cNvPr id="1440" name="Google Shape;1440;p135"/>
            <p:cNvSpPr/>
            <p:nvPr/>
          </p:nvSpPr>
          <p:spPr>
            <a:xfrm>
              <a:off x="1217341" y="2817776"/>
              <a:ext cx="2716800" cy="172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contractperiode: </a:t>
              </a:r>
              <a:br>
                <a:rPr lang="en" sz="800">
                  <a:solidFill>
                    <a:schemeClr val="dk1"/>
                  </a:solidFill>
                </a:rPr>
              </a:br>
              <a:r>
                <a:rPr lang="en" sz="800">
                  <a:solidFill>
                    <a:schemeClr val="dk1"/>
                  </a:solidFill>
                </a:rPr>
                <a:t>start: 1-10-2012</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overeenkomst: voltijds contract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0</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40u/40u</a:t>
              </a:r>
              <a:endParaRPr sz="800">
                <a:solidFill>
                  <a:schemeClr val="dk1"/>
                </a:solidFill>
              </a:endParaRPr>
            </a:p>
          </p:txBody>
        </p:sp>
        <p:sp>
          <p:nvSpPr>
            <p:cNvPr id="1441" name="Google Shape;1441;p13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36"/>
          <p:cNvSpPr txBox="1"/>
          <p:nvPr/>
        </p:nvSpPr>
        <p:spPr>
          <a:xfrm>
            <a:off x="436950" y="257275"/>
            <a:ext cx="84588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Uitgebreide use case</a:t>
            </a:r>
            <a:endParaRPr sz="2200"/>
          </a:p>
        </p:txBody>
      </p:sp>
      <p:sp>
        <p:nvSpPr>
          <p:cNvPr id="1447" name="Google Shape;1447;p136"/>
          <p:cNvSpPr txBox="1"/>
          <p:nvPr/>
        </p:nvSpPr>
        <p:spPr>
          <a:xfrm>
            <a:off x="562925" y="1108325"/>
            <a:ext cx="4292100" cy="69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het huren van een woning.</a:t>
            </a:r>
            <a:endParaRPr sz="1100"/>
          </a:p>
          <a:p>
            <a:pPr marL="0" lvl="0" indent="0" algn="just" rtl="0">
              <a:spcBef>
                <a:spcPts val="0"/>
              </a:spcBef>
              <a:spcAft>
                <a:spcPts val="0"/>
              </a:spcAft>
              <a:buClr>
                <a:srgbClr val="000000"/>
              </a:buClr>
              <a:buFont typeface="Arial"/>
              <a:buNone/>
            </a:pPr>
            <a:endParaRPr sz="1100"/>
          </a:p>
          <a:p>
            <a:pPr marL="0" lvl="0" indent="0" algn="just" rtl="0">
              <a:spcBef>
                <a:spcPts val="0"/>
              </a:spcBef>
              <a:spcAft>
                <a:spcPts val="0"/>
              </a:spcAft>
              <a:buClr>
                <a:srgbClr val="000000"/>
              </a:buClr>
              <a:buFont typeface="Arial"/>
              <a:buNone/>
            </a:pPr>
            <a:r>
              <a:rPr lang="en" sz="1100"/>
              <a:t>Overzicht ingevuld model.</a:t>
            </a:r>
            <a:endParaRPr sz="1100"/>
          </a:p>
        </p:txBody>
      </p:sp>
      <p:sp>
        <p:nvSpPr>
          <p:cNvPr id="1448" name="Google Shape;1448;p136"/>
          <p:cNvSpPr/>
          <p:nvPr/>
        </p:nvSpPr>
        <p:spPr>
          <a:xfrm>
            <a:off x="2974725" y="1903575"/>
            <a:ext cx="1921500" cy="169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bankrekeningnummer: BE12 3456 7890 1234</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23/03/1982</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Kerkstraat 1, Gent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volledigeNaam: Jan Janssens</a:t>
            </a:r>
            <a:endParaRPr sz="800">
              <a:solidFill>
                <a:schemeClr val="dk1"/>
              </a:solidFill>
            </a:endParaRPr>
          </a:p>
          <a:p>
            <a:pPr marL="0" lvl="0" indent="0" algn="l" rtl="0">
              <a:spcBef>
                <a:spcPts val="0"/>
              </a:spcBef>
              <a:spcAft>
                <a:spcPts val="0"/>
              </a:spcAft>
              <a:buNone/>
            </a:pPr>
            <a:endParaRPr sz="800"/>
          </a:p>
        </p:txBody>
      </p:sp>
      <p:sp>
        <p:nvSpPr>
          <p:cNvPr id="1449" name="Google Shape;1449;p136"/>
          <p:cNvSpPr/>
          <p:nvPr/>
        </p:nvSpPr>
        <p:spPr>
          <a:xfrm>
            <a:off x="2974725" y="1903577"/>
            <a:ext cx="19215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cxnSp>
        <p:nvCxnSpPr>
          <p:cNvPr id="1450" name="Google Shape;1450;p136"/>
          <p:cNvCxnSpPr>
            <a:stCxn id="1451" idx="0"/>
            <a:endCxn id="1448" idx="2"/>
          </p:cNvCxnSpPr>
          <p:nvPr/>
        </p:nvCxnSpPr>
        <p:spPr>
          <a:xfrm rot="-5400000">
            <a:off x="3799719" y="3730975"/>
            <a:ext cx="272100" cy="600"/>
          </a:xfrm>
          <a:prstGeom prst="bentConnector3">
            <a:avLst>
              <a:gd name="adj1" fmla="val 49991"/>
            </a:avLst>
          </a:prstGeom>
          <a:noFill/>
          <a:ln w="9525" cap="flat" cmpd="sng">
            <a:solidFill>
              <a:srgbClr val="6B6B6B"/>
            </a:solidFill>
            <a:prstDash val="dash"/>
            <a:round/>
            <a:headEnd type="none" w="med" len="med"/>
            <a:tailEnd type="none" w="med" len="med"/>
          </a:ln>
        </p:spPr>
      </p:cxnSp>
      <p:grpSp>
        <p:nvGrpSpPr>
          <p:cNvPr id="1452" name="Google Shape;1452;p136"/>
          <p:cNvGrpSpPr/>
          <p:nvPr/>
        </p:nvGrpSpPr>
        <p:grpSpPr>
          <a:xfrm>
            <a:off x="3006750" y="3867325"/>
            <a:ext cx="1857738" cy="1036161"/>
            <a:chOff x="1071389" y="2464344"/>
            <a:chExt cx="2814755" cy="1030800"/>
          </a:xfrm>
        </p:grpSpPr>
        <p:sp>
          <p:nvSpPr>
            <p:cNvPr id="1453" name="Google Shape;1453;p136"/>
            <p:cNvSpPr/>
            <p:nvPr/>
          </p:nvSpPr>
          <p:spPr>
            <a:xfrm>
              <a:off x="1071843" y="2464344"/>
              <a:ext cx="2814300" cy="10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registratie: 82.03.23-123.34</a:t>
              </a:r>
              <a:endParaRPr sz="800"/>
            </a:p>
          </p:txBody>
        </p:sp>
        <p:sp>
          <p:nvSpPr>
            <p:cNvPr id="1451" name="Google Shape;1451;p136"/>
            <p:cNvSpPr/>
            <p:nvPr/>
          </p:nvSpPr>
          <p:spPr>
            <a:xfrm>
              <a:off x="1071389" y="2464344"/>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grpSp>
        <p:nvGrpSpPr>
          <p:cNvPr id="1454" name="Google Shape;1454;p136"/>
          <p:cNvGrpSpPr/>
          <p:nvPr/>
        </p:nvGrpSpPr>
        <p:grpSpPr>
          <a:xfrm>
            <a:off x="6546163" y="1034362"/>
            <a:ext cx="1765035" cy="728127"/>
            <a:chOff x="1092698" y="3492239"/>
            <a:chExt cx="2722139" cy="1572289"/>
          </a:xfrm>
        </p:grpSpPr>
        <p:sp>
          <p:nvSpPr>
            <p:cNvPr id="1455" name="Google Shape;1455;p136"/>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456" name="Google Shape;1456;p136"/>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sp>
        <p:nvSpPr>
          <p:cNvPr id="1457" name="Google Shape;1457;p136"/>
          <p:cNvSpPr/>
          <p:nvPr/>
        </p:nvSpPr>
        <p:spPr>
          <a:xfrm>
            <a:off x="6532125" y="2085350"/>
            <a:ext cx="1793100" cy="124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Clr>
                <a:schemeClr val="dk1"/>
              </a:buClr>
              <a:buSzPts val="800"/>
              <a:buChar char="+"/>
            </a:pPr>
            <a:r>
              <a:rPr lang="en" sz="800">
                <a:solidFill>
                  <a:schemeClr val="dk1"/>
                </a:solidFill>
              </a:rPr>
              <a:t>brutoloon: 3.500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2.500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verloningsperiode: 1-07-2021 tot 31-07-2021</a:t>
            </a: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1458" name="Google Shape;1458;p136"/>
          <p:cNvSpPr/>
          <p:nvPr/>
        </p:nvSpPr>
        <p:spPr>
          <a:xfrm>
            <a:off x="6532128" y="2085352"/>
            <a:ext cx="1793100" cy="261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cxnSp>
        <p:nvCxnSpPr>
          <p:cNvPr id="1459" name="Google Shape;1459;p136"/>
          <p:cNvCxnSpPr/>
          <p:nvPr/>
        </p:nvCxnSpPr>
        <p:spPr>
          <a:xfrm flipH="1">
            <a:off x="7428611" y="1762489"/>
            <a:ext cx="1800" cy="322800"/>
          </a:xfrm>
          <a:prstGeom prst="straightConnector1">
            <a:avLst/>
          </a:prstGeom>
          <a:noFill/>
          <a:ln w="9525" cap="flat" cmpd="sng">
            <a:solidFill>
              <a:schemeClr val="dk2"/>
            </a:solidFill>
            <a:prstDash val="dash"/>
            <a:round/>
            <a:headEnd type="none" w="med" len="med"/>
            <a:tailEnd type="none" w="med" len="med"/>
          </a:ln>
        </p:spPr>
      </p:cxnSp>
      <p:grpSp>
        <p:nvGrpSpPr>
          <p:cNvPr id="1460" name="Google Shape;1460;p136"/>
          <p:cNvGrpSpPr/>
          <p:nvPr/>
        </p:nvGrpSpPr>
        <p:grpSpPr>
          <a:xfrm>
            <a:off x="6532950" y="3596024"/>
            <a:ext cx="1793094" cy="1428452"/>
            <a:chOff x="1217341" y="2817775"/>
            <a:chExt cx="2716809" cy="1503001"/>
          </a:xfrm>
        </p:grpSpPr>
        <p:sp>
          <p:nvSpPr>
            <p:cNvPr id="1461" name="Google Shape;1461;p136"/>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contractperiode: </a:t>
              </a:r>
              <a:br>
                <a:rPr lang="en" sz="800">
                  <a:solidFill>
                    <a:schemeClr val="dk1"/>
                  </a:solidFill>
                </a:rPr>
              </a:br>
              <a:r>
                <a:rPr lang="en" sz="800">
                  <a:solidFill>
                    <a:schemeClr val="dk1"/>
                  </a:solidFill>
                </a:rPr>
                <a:t>start: 1-10-2012</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overeenkomst: voltijds contract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40u/40u</a:t>
              </a:r>
              <a:endParaRPr sz="800">
                <a:solidFill>
                  <a:schemeClr val="dk1"/>
                </a:solidFill>
              </a:endParaRPr>
            </a:p>
          </p:txBody>
        </p:sp>
        <p:sp>
          <p:nvSpPr>
            <p:cNvPr id="1462" name="Google Shape;1462;p136"/>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463" name="Google Shape;1463;p136"/>
          <p:cNvCxnSpPr>
            <a:stCxn id="1462" idx="0"/>
            <a:endCxn id="1457" idx="2"/>
          </p:cNvCxnSpPr>
          <p:nvPr/>
        </p:nvCxnSpPr>
        <p:spPr>
          <a:xfrm rot="5400000" flipH="1">
            <a:off x="7296150" y="3462674"/>
            <a:ext cx="265800" cy="900"/>
          </a:xfrm>
          <a:prstGeom prst="bentConnector3">
            <a:avLst>
              <a:gd name="adj1" fmla="val 49976"/>
            </a:avLst>
          </a:prstGeom>
          <a:noFill/>
          <a:ln w="9525" cap="flat" cmpd="sng">
            <a:solidFill>
              <a:srgbClr val="6B6B6B"/>
            </a:solidFill>
            <a:prstDash val="dash"/>
            <a:round/>
            <a:headEnd type="none" w="med" len="med"/>
            <a:tailEnd type="none" w="med" len="med"/>
          </a:ln>
        </p:spPr>
      </p:cxnSp>
      <p:cxnSp>
        <p:nvCxnSpPr>
          <p:cNvPr id="1464" name="Google Shape;1464;p136"/>
          <p:cNvCxnSpPr>
            <a:stCxn id="1461" idx="1"/>
            <a:endCxn id="1448" idx="3"/>
          </p:cNvCxnSpPr>
          <p:nvPr/>
        </p:nvCxnSpPr>
        <p:spPr>
          <a:xfrm rot="10800000">
            <a:off x="4896150" y="2749351"/>
            <a:ext cx="1636800" cy="1560900"/>
          </a:xfrm>
          <a:prstGeom prst="bentConnector3">
            <a:avLst>
              <a:gd name="adj1" fmla="val 49998"/>
            </a:avLst>
          </a:prstGeom>
          <a:noFill/>
          <a:ln w="9525" cap="flat" cmpd="sng">
            <a:solidFill>
              <a:srgbClr val="6B6B6B"/>
            </a:solidFill>
            <a:prstDash val="dash"/>
            <a:round/>
            <a:headEnd type="none" w="med" len="med"/>
            <a:tailEnd type="none" w="med" len="med"/>
          </a:ln>
        </p:spPr>
      </p:cxnSp>
      <p:cxnSp>
        <p:nvCxnSpPr>
          <p:cNvPr id="1465" name="Google Shape;1465;p136"/>
          <p:cNvCxnSpPr>
            <a:stCxn id="1455" idx="1"/>
            <a:endCxn id="1449" idx="0"/>
          </p:cNvCxnSpPr>
          <p:nvPr/>
        </p:nvCxnSpPr>
        <p:spPr>
          <a:xfrm flipH="1">
            <a:off x="3935424" y="1519779"/>
            <a:ext cx="2614200" cy="383700"/>
          </a:xfrm>
          <a:prstGeom prst="bentConnector2">
            <a:avLst/>
          </a:prstGeom>
          <a:noFill/>
          <a:ln w="9525" cap="flat" cmpd="sng">
            <a:solidFill>
              <a:srgbClr val="6B6B6B"/>
            </a:solidFill>
            <a:prstDash val="dash"/>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grpSp>
        <p:nvGrpSpPr>
          <p:cNvPr id="1470" name="Google Shape;1470;p137"/>
          <p:cNvGrpSpPr/>
          <p:nvPr/>
        </p:nvGrpSpPr>
        <p:grpSpPr>
          <a:xfrm>
            <a:off x="436187" y="2354104"/>
            <a:ext cx="4010838" cy="435292"/>
            <a:chOff x="5272500" y="3774791"/>
            <a:chExt cx="4010838" cy="435292"/>
          </a:xfrm>
        </p:grpSpPr>
        <p:sp>
          <p:nvSpPr>
            <p:cNvPr id="1471" name="Google Shape;1471;p137"/>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a:t>Is iedereen mee? Zijn er nog vragen?</a:t>
              </a:r>
              <a:endParaRPr sz="1200"/>
            </a:p>
          </p:txBody>
        </p:sp>
        <p:pic>
          <p:nvPicPr>
            <p:cNvPr id="1472" name="Google Shape;1472;p137"/>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1473" name="Google Shape;1473;p137"/>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1474" name="Google Shape;1474;p137"/>
          <p:cNvSpPr txBox="1"/>
          <p:nvPr/>
        </p:nvSpPr>
        <p:spPr>
          <a:xfrm>
            <a:off x="436950" y="257275"/>
            <a:ext cx="25233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Checkpoint</a:t>
            </a:r>
            <a:endParaRPr sz="2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38"/>
          <p:cNvSpPr txBox="1"/>
          <p:nvPr/>
        </p:nvSpPr>
        <p:spPr>
          <a:xfrm>
            <a:off x="436950" y="257275"/>
            <a:ext cx="84588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2e Uitgebreide use case</a:t>
            </a:r>
            <a:endParaRPr sz="2400"/>
          </a:p>
        </p:txBody>
      </p:sp>
      <p:sp>
        <p:nvSpPr>
          <p:cNvPr id="1480" name="Google Shape;1480;p138"/>
          <p:cNvSpPr txBox="1"/>
          <p:nvPr/>
        </p:nvSpPr>
        <p:spPr>
          <a:xfrm>
            <a:off x="471075" y="987425"/>
            <a:ext cx="8060700" cy="1985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300" b="1"/>
              <a:t>Fictief voorbeeld: aanvraag woonkrediet</a:t>
            </a:r>
            <a:endParaRPr sz="1300"/>
          </a:p>
          <a:p>
            <a:pPr marL="0" lvl="0" indent="0" algn="just" rtl="0">
              <a:spcBef>
                <a:spcPts val="0"/>
              </a:spcBef>
              <a:spcAft>
                <a:spcPts val="0"/>
              </a:spcAft>
              <a:buClr>
                <a:srgbClr val="000000"/>
              </a:buClr>
              <a:buFont typeface="Arial"/>
              <a:buNone/>
            </a:pPr>
            <a:endParaRPr sz="1300"/>
          </a:p>
          <a:p>
            <a:pPr marL="0" lvl="0" indent="0" algn="just" rtl="0">
              <a:spcBef>
                <a:spcPts val="0"/>
              </a:spcBef>
              <a:spcAft>
                <a:spcPts val="0"/>
              </a:spcAft>
              <a:buClr>
                <a:srgbClr val="000000"/>
              </a:buClr>
              <a:buFont typeface="Arial"/>
              <a:buNone/>
            </a:pPr>
            <a:r>
              <a:rPr lang="en" sz="1300"/>
              <a:t>Een persoon wilt een woonkrediet aanvragen. De bank vraagt hem om zijn arbeidsloon te delen met behulp van de drie laatste loonfiches.  </a:t>
            </a:r>
            <a:endParaRPr sz="1300"/>
          </a:p>
          <a:p>
            <a:pPr marL="0" lvl="0" indent="0" algn="just" rtl="0">
              <a:spcBef>
                <a:spcPts val="0"/>
              </a:spcBef>
              <a:spcAft>
                <a:spcPts val="0"/>
              </a:spcAft>
              <a:buClr>
                <a:srgbClr val="000000"/>
              </a:buClr>
              <a:buFont typeface="Arial"/>
              <a:buNone/>
            </a:pPr>
            <a:endParaRPr sz="1300"/>
          </a:p>
          <a:p>
            <a:pPr marL="0" lvl="0" indent="0" algn="just" rtl="0">
              <a:spcBef>
                <a:spcPts val="0"/>
              </a:spcBef>
              <a:spcAft>
                <a:spcPts val="0"/>
              </a:spcAft>
              <a:buClr>
                <a:srgbClr val="000000"/>
              </a:buClr>
              <a:buFont typeface="Arial"/>
              <a:buNone/>
            </a:pPr>
            <a:r>
              <a:rPr lang="en" sz="1300"/>
              <a:t>Hier zullen verschillende gegevens voor gebruikt worden:</a:t>
            </a:r>
            <a:endParaRPr sz="1300"/>
          </a:p>
          <a:p>
            <a:pPr marL="0" lvl="0" indent="0" algn="just" rtl="0">
              <a:spcBef>
                <a:spcPts val="0"/>
              </a:spcBef>
              <a:spcAft>
                <a:spcPts val="0"/>
              </a:spcAft>
              <a:buClr>
                <a:srgbClr val="000000"/>
              </a:buClr>
              <a:buFont typeface="Arial"/>
              <a:buNone/>
            </a:pPr>
            <a:endParaRPr sz="1300"/>
          </a:p>
          <a:p>
            <a:pPr marL="457200" lvl="0" indent="-311150" algn="just" rtl="0">
              <a:spcBef>
                <a:spcPts val="0"/>
              </a:spcBef>
              <a:spcAft>
                <a:spcPts val="0"/>
              </a:spcAft>
              <a:buSzPts val="1300"/>
              <a:buChar char="-"/>
            </a:pPr>
            <a:r>
              <a:rPr lang="en" sz="1300"/>
              <a:t>Gegevens ter identificatie</a:t>
            </a:r>
            <a:endParaRPr sz="1300"/>
          </a:p>
          <a:p>
            <a:pPr marL="457200" lvl="0" indent="-311150" algn="just" rtl="0">
              <a:spcBef>
                <a:spcPts val="0"/>
              </a:spcBef>
              <a:spcAft>
                <a:spcPts val="0"/>
              </a:spcAft>
              <a:buSzPts val="1300"/>
              <a:buChar char="-"/>
            </a:pPr>
            <a:r>
              <a:rPr lang="en" sz="1300"/>
              <a:t>Financiële gegevens (drie laatste loonfiches)</a:t>
            </a:r>
            <a:endParaRPr sz="13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pic>
        <p:nvPicPr>
          <p:cNvPr id="1485" name="Google Shape;1485;p139"/>
          <p:cNvPicPr preferRelativeResize="0"/>
          <p:nvPr/>
        </p:nvPicPr>
        <p:blipFill rotWithShape="1">
          <a:blip r:embed="rId3">
            <a:alphaModFix amt="29000"/>
          </a:blip>
          <a:srcRect l="47332"/>
          <a:stretch/>
        </p:blipFill>
        <p:spPr>
          <a:xfrm>
            <a:off x="5083876" y="0"/>
            <a:ext cx="4060126" cy="5143500"/>
          </a:xfrm>
          <a:prstGeom prst="rect">
            <a:avLst/>
          </a:prstGeom>
          <a:noFill/>
          <a:ln>
            <a:noFill/>
          </a:ln>
        </p:spPr>
      </p:pic>
      <p:sp>
        <p:nvSpPr>
          <p:cNvPr id="1486" name="Google Shape;1486;p139"/>
          <p:cNvSpPr txBox="1"/>
          <p:nvPr/>
        </p:nvSpPr>
        <p:spPr>
          <a:xfrm>
            <a:off x="562925" y="1108325"/>
            <a:ext cx="4292100" cy="2047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aanvraag woonkrediet</a:t>
            </a:r>
            <a:endParaRPr sz="1100" b="1"/>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None/>
            </a:pPr>
            <a:r>
              <a:rPr lang="en" sz="1100"/>
              <a:t>De persoon dient identificerende gegevens te delen:</a:t>
            </a:r>
            <a:endParaRPr sz="1100"/>
          </a:p>
          <a:p>
            <a:pPr marL="0" lvl="0" indent="0" algn="just" rtl="0">
              <a:spcBef>
                <a:spcPts val="0"/>
              </a:spcBef>
              <a:spcAft>
                <a:spcPts val="0"/>
              </a:spcAft>
              <a:buNone/>
            </a:pPr>
            <a:endParaRPr sz="1100"/>
          </a:p>
          <a:p>
            <a:pPr marL="457200" lvl="0" indent="-298450" algn="just" rtl="0">
              <a:spcBef>
                <a:spcPts val="0"/>
              </a:spcBef>
              <a:spcAft>
                <a:spcPts val="0"/>
              </a:spcAft>
              <a:buSzPts val="1100"/>
              <a:buChar char="●"/>
            </a:pPr>
            <a:r>
              <a:rPr lang="en" sz="1100" b="1"/>
              <a:t>Volledige naam</a:t>
            </a:r>
            <a:r>
              <a:rPr lang="en" sz="1100"/>
              <a:t>: Peter Janssens</a:t>
            </a:r>
            <a:endParaRPr sz="1100"/>
          </a:p>
          <a:p>
            <a:pPr marL="457200" lvl="0" indent="-298450" algn="just" rtl="0">
              <a:spcBef>
                <a:spcPts val="0"/>
              </a:spcBef>
              <a:spcAft>
                <a:spcPts val="0"/>
              </a:spcAft>
              <a:buSzPts val="1100"/>
              <a:buChar char="●"/>
            </a:pPr>
            <a:r>
              <a:rPr lang="en" sz="1100" b="1"/>
              <a:t>Verblijfplaats</a:t>
            </a:r>
            <a:r>
              <a:rPr lang="en" sz="1100"/>
              <a:t>: Kerkstraat 3, Gent</a:t>
            </a:r>
            <a:endParaRPr sz="1100"/>
          </a:p>
          <a:p>
            <a:pPr marL="457200" lvl="0" indent="-298450" algn="just" rtl="0">
              <a:spcBef>
                <a:spcPts val="0"/>
              </a:spcBef>
              <a:spcAft>
                <a:spcPts val="0"/>
              </a:spcAft>
              <a:buSzPts val="1100"/>
              <a:buChar char="●"/>
            </a:pPr>
            <a:r>
              <a:rPr lang="en" sz="1100" b="1"/>
              <a:t>Geboortedatum</a:t>
            </a:r>
            <a:r>
              <a:rPr lang="en" sz="1100"/>
              <a:t>: 23/03/1983</a:t>
            </a:r>
            <a:endParaRPr sz="1100"/>
          </a:p>
          <a:p>
            <a:pPr marL="457200" lvl="0" indent="-298450" algn="just" rtl="0">
              <a:spcBef>
                <a:spcPts val="0"/>
              </a:spcBef>
              <a:spcAft>
                <a:spcPts val="0"/>
              </a:spcAft>
              <a:buSzPts val="1100"/>
              <a:buChar char="●"/>
            </a:pPr>
            <a:r>
              <a:rPr lang="en" sz="1100" b="1"/>
              <a:t>Bankrekeningnummer</a:t>
            </a:r>
            <a:r>
              <a:rPr lang="en" sz="1100"/>
              <a:t>: BE43 2109 8765 3421</a:t>
            </a:r>
            <a:endParaRPr sz="1100"/>
          </a:p>
          <a:p>
            <a:pPr marL="457200" lvl="0" indent="-298450" algn="just" rtl="0">
              <a:spcBef>
                <a:spcPts val="0"/>
              </a:spcBef>
              <a:spcAft>
                <a:spcPts val="0"/>
              </a:spcAft>
              <a:buSzPts val="1100"/>
              <a:buChar char="●"/>
            </a:pPr>
            <a:r>
              <a:rPr lang="en" sz="1100" b="1"/>
              <a:t>registratie:</a:t>
            </a:r>
            <a:r>
              <a:rPr lang="en" sz="1100"/>
              <a:t> rijksregisternummer: 83.03.23-321-23</a:t>
            </a:r>
            <a:endParaRPr sz="1100"/>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Clr>
                <a:srgbClr val="000000"/>
              </a:buClr>
              <a:buFont typeface="Arial"/>
              <a:buNone/>
            </a:pPr>
            <a:endParaRPr sz="1100"/>
          </a:p>
        </p:txBody>
      </p:sp>
      <p:grpSp>
        <p:nvGrpSpPr>
          <p:cNvPr id="1487" name="Google Shape;1487;p139"/>
          <p:cNvGrpSpPr/>
          <p:nvPr/>
        </p:nvGrpSpPr>
        <p:grpSpPr>
          <a:xfrm>
            <a:off x="6467875" y="1483350"/>
            <a:ext cx="1921590" cy="1691564"/>
            <a:chOff x="1993254" y="2817774"/>
            <a:chExt cx="2911500" cy="1372800"/>
          </a:xfrm>
        </p:grpSpPr>
        <p:sp>
          <p:nvSpPr>
            <p:cNvPr id="1488" name="Google Shape;1488;p139"/>
            <p:cNvSpPr/>
            <p:nvPr/>
          </p:nvSpPr>
          <p:spPr>
            <a:xfrm>
              <a:off x="1993254" y="2817774"/>
              <a:ext cx="2911500" cy="13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Peter Janssens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Kerkstraat 3, Gent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23/03/1983</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Bankrekeningnummer: BE43 2109 8765 3421</a:t>
              </a:r>
              <a:endParaRPr sz="800"/>
            </a:p>
          </p:txBody>
        </p:sp>
        <p:sp>
          <p:nvSpPr>
            <p:cNvPr id="1489" name="Google Shape;1489;p139"/>
            <p:cNvSpPr/>
            <p:nvPr/>
          </p:nvSpPr>
          <p:spPr>
            <a:xfrm>
              <a:off x="1993254"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490" name="Google Shape;1490;p139"/>
          <p:cNvGrpSpPr/>
          <p:nvPr/>
        </p:nvGrpSpPr>
        <p:grpSpPr>
          <a:xfrm>
            <a:off x="6499950" y="3515350"/>
            <a:ext cx="1857438" cy="1036161"/>
            <a:chOff x="1071389" y="2622198"/>
            <a:chExt cx="2814300" cy="1030800"/>
          </a:xfrm>
        </p:grpSpPr>
        <p:sp>
          <p:nvSpPr>
            <p:cNvPr id="1491" name="Google Shape;1491;p139"/>
            <p:cNvSpPr/>
            <p:nvPr/>
          </p:nvSpPr>
          <p:spPr>
            <a:xfrm>
              <a:off x="1071389" y="2622198"/>
              <a:ext cx="2814300" cy="10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registratie: 82303.23-321.23</a:t>
              </a:r>
              <a:endParaRPr sz="800"/>
            </a:p>
          </p:txBody>
        </p:sp>
        <p:sp>
          <p:nvSpPr>
            <p:cNvPr id="1492" name="Google Shape;1492;p139"/>
            <p:cNvSpPr/>
            <p:nvPr/>
          </p:nvSpPr>
          <p:spPr>
            <a:xfrm>
              <a:off x="1071389" y="2622198"/>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493" name="Google Shape;1493;p139"/>
          <p:cNvCxnSpPr>
            <a:stCxn id="1492" idx="0"/>
            <a:endCxn id="1488" idx="2"/>
          </p:cNvCxnSpPr>
          <p:nvPr/>
        </p:nvCxnSpPr>
        <p:spPr>
          <a:xfrm rot="-5400000">
            <a:off x="7258719" y="3344800"/>
            <a:ext cx="340500" cy="600"/>
          </a:xfrm>
          <a:prstGeom prst="bentConnector3">
            <a:avLst>
              <a:gd name="adj1" fmla="val 49991"/>
            </a:avLst>
          </a:prstGeom>
          <a:noFill/>
          <a:ln w="9525" cap="flat" cmpd="sng">
            <a:solidFill>
              <a:srgbClr val="6B6B6B"/>
            </a:solidFill>
            <a:prstDash val="dash"/>
            <a:round/>
            <a:headEnd type="none" w="med" len="med"/>
            <a:tailEnd type="none" w="med" len="med"/>
          </a:ln>
        </p:spPr>
      </p:cxnSp>
      <p:sp>
        <p:nvSpPr>
          <p:cNvPr id="1494" name="Google Shape;1494;p139"/>
          <p:cNvSpPr txBox="1"/>
          <p:nvPr/>
        </p:nvSpPr>
        <p:spPr>
          <a:xfrm>
            <a:off x="436950" y="257275"/>
            <a:ext cx="39342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2e Uitgebreide use case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9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000" b="1"/>
              <a:t>Agenda</a:t>
            </a:r>
            <a:endParaRPr sz="1200"/>
          </a:p>
        </p:txBody>
      </p:sp>
      <p:pic>
        <p:nvPicPr>
          <p:cNvPr id="531" name="Google Shape;531;p95"/>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532" name="Google Shape;532;p95"/>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666666"/>
                </a:solidFill>
              </a:rPr>
              <a:t>Welkom: Wie is wie		5 min</a:t>
            </a:r>
            <a:endParaRPr sz="1000" dirty="0">
              <a:solidFill>
                <a:srgbClr val="666666"/>
              </a:solidFill>
            </a:endParaRPr>
          </a:p>
        </p:txBody>
      </p:sp>
      <p:sp>
        <p:nvSpPr>
          <p:cNvPr id="533" name="Google Shape;533;p95"/>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534" name="Google Shape;534;p95"/>
          <p:cNvCxnSpPr>
            <a:endCxn id="535" idx="4"/>
          </p:cNvCxnSpPr>
          <p:nvPr/>
        </p:nvCxnSpPr>
        <p:spPr>
          <a:xfrm>
            <a:off x="2265302" y="1442374"/>
            <a:ext cx="4500" cy="2035500"/>
          </a:xfrm>
          <a:prstGeom prst="straightConnector1">
            <a:avLst/>
          </a:prstGeom>
          <a:noFill/>
          <a:ln w="28575" cap="flat" cmpd="sng">
            <a:solidFill>
              <a:srgbClr val="7D7D7D"/>
            </a:solidFill>
            <a:prstDash val="solid"/>
            <a:round/>
            <a:headEnd type="none" w="med" len="med"/>
            <a:tailEnd type="none" w="med" len="med"/>
          </a:ln>
        </p:spPr>
      </p:cxnSp>
      <p:sp>
        <p:nvSpPr>
          <p:cNvPr id="536" name="Google Shape;536;p95"/>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7" name="Google Shape;537;p95"/>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8" name="Google Shape;538;p95"/>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5" name="Google Shape;535;p95"/>
          <p:cNvSpPr/>
          <p:nvPr/>
        </p:nvSpPr>
        <p:spPr>
          <a:xfrm>
            <a:off x="2229302" y="339687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9" name="Google Shape;539;p95"/>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0" name="Google Shape;540;p95"/>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1" name="Google Shape;541;p95"/>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Samenvatting vorige workshop		15 min</a:t>
            </a:r>
            <a:endParaRPr sz="1000">
              <a:solidFill>
                <a:srgbClr val="666666"/>
              </a:solidFill>
            </a:endParaRPr>
          </a:p>
        </p:txBody>
      </p:sp>
      <p:sp>
        <p:nvSpPr>
          <p:cNvPr id="542" name="Google Shape;542;p95"/>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Voorstelling nieuwe iteratie datamodel	30 min</a:t>
            </a:r>
            <a:endParaRPr sz="1000">
              <a:solidFill>
                <a:srgbClr val="666666"/>
              </a:solidFill>
            </a:endParaRPr>
          </a:p>
        </p:txBody>
      </p:sp>
      <p:sp>
        <p:nvSpPr>
          <p:cNvPr id="543" name="Google Shape;543;p95"/>
          <p:cNvSpPr txBox="1"/>
          <p:nvPr/>
        </p:nvSpPr>
        <p:spPr>
          <a:xfrm>
            <a:off x="2420100" y="33040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Q&amp;A en volgende stappen		10 min</a:t>
            </a:r>
            <a:endParaRPr sz="1000">
              <a:solidFill>
                <a:srgbClr val="666666"/>
              </a:solidFill>
            </a:endParaRPr>
          </a:p>
        </p:txBody>
      </p:sp>
      <p:sp>
        <p:nvSpPr>
          <p:cNvPr id="544" name="Google Shape;544;p95"/>
          <p:cNvSpPr txBox="1"/>
          <p:nvPr/>
        </p:nvSpPr>
        <p:spPr>
          <a:xfrm>
            <a:off x="2420100" y="25006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Voorstelling context model 		20 min </a:t>
            </a:r>
            <a:endParaRPr sz="1000">
              <a:solidFill>
                <a:srgbClr val="666666"/>
              </a:solidFill>
            </a:endParaRPr>
          </a:p>
        </p:txBody>
      </p:sp>
      <p:sp>
        <p:nvSpPr>
          <p:cNvPr id="545" name="Google Shape;545;p95"/>
          <p:cNvSpPr txBox="1"/>
          <p:nvPr/>
        </p:nvSpPr>
        <p:spPr>
          <a:xfrm>
            <a:off x="2420100" y="29023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666666"/>
                </a:solidFill>
              </a:rPr>
              <a:t>Praktische oefeningen		+/- 60 min</a:t>
            </a:r>
            <a:endParaRPr sz="1000" dirty="0">
              <a:solidFill>
                <a:srgbClr val="666666"/>
              </a:solidFill>
            </a:endParaRPr>
          </a:p>
        </p:txBody>
      </p:sp>
      <p:sp>
        <p:nvSpPr>
          <p:cNvPr id="546" name="Google Shape;546;p95"/>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         15 min. pauze</a:t>
            </a:r>
            <a:endParaRPr sz="1100"/>
          </a:p>
        </p:txBody>
      </p:sp>
      <p:pic>
        <p:nvPicPr>
          <p:cNvPr id="547" name="Google Shape;547;p95"/>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pic>
        <p:nvPicPr>
          <p:cNvPr id="1499" name="Google Shape;1499;p140"/>
          <p:cNvPicPr preferRelativeResize="0"/>
          <p:nvPr/>
        </p:nvPicPr>
        <p:blipFill rotWithShape="1">
          <a:blip r:embed="rId3">
            <a:alphaModFix amt="29000"/>
          </a:blip>
          <a:srcRect l="665" t="41421"/>
          <a:stretch/>
        </p:blipFill>
        <p:spPr>
          <a:xfrm>
            <a:off x="292525" y="2130525"/>
            <a:ext cx="8827099" cy="3012975"/>
          </a:xfrm>
          <a:prstGeom prst="rect">
            <a:avLst/>
          </a:prstGeom>
          <a:noFill/>
          <a:ln>
            <a:noFill/>
          </a:ln>
        </p:spPr>
      </p:pic>
      <p:sp>
        <p:nvSpPr>
          <p:cNvPr id="1500" name="Google Shape;1500;p140"/>
          <p:cNvSpPr txBox="1"/>
          <p:nvPr/>
        </p:nvSpPr>
        <p:spPr>
          <a:xfrm>
            <a:off x="436950" y="757525"/>
            <a:ext cx="8437200" cy="1200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aanvraag woonkrediet</a:t>
            </a:r>
            <a:endParaRPr sz="1100" b="1"/>
          </a:p>
          <a:p>
            <a:pPr marL="0" lvl="0" indent="0" algn="just" rtl="0">
              <a:spcBef>
                <a:spcPts val="0"/>
              </a:spcBef>
              <a:spcAft>
                <a:spcPts val="0"/>
              </a:spcAft>
              <a:buClr>
                <a:srgbClr val="000000"/>
              </a:buClr>
              <a:buFont typeface="Arial"/>
              <a:buNone/>
            </a:pPr>
            <a:endParaRPr sz="1100" b="1"/>
          </a:p>
          <a:p>
            <a:pPr marL="0" lvl="0" indent="0" algn="just" rtl="0">
              <a:spcBef>
                <a:spcPts val="0"/>
              </a:spcBef>
              <a:spcAft>
                <a:spcPts val="0"/>
              </a:spcAft>
              <a:buNone/>
            </a:pPr>
            <a:r>
              <a:rPr lang="en" sz="1100"/>
              <a:t>De persoon dient een beeld van zijn/haar verloning weer te geven.</a:t>
            </a:r>
            <a:endParaRPr sz="1100"/>
          </a:p>
          <a:p>
            <a:pPr marL="0" lvl="0" indent="0" algn="just" rtl="0">
              <a:spcBef>
                <a:spcPts val="0"/>
              </a:spcBef>
              <a:spcAft>
                <a:spcPts val="0"/>
              </a:spcAft>
              <a:buNone/>
            </a:pPr>
            <a:endParaRPr sz="1100"/>
          </a:p>
          <a:p>
            <a:pPr marL="0" lvl="0" indent="0" algn="just" rtl="0">
              <a:spcBef>
                <a:spcPts val="0"/>
              </a:spcBef>
              <a:spcAft>
                <a:spcPts val="0"/>
              </a:spcAft>
              <a:buNone/>
            </a:pPr>
            <a:r>
              <a:rPr lang="en" sz="1100"/>
              <a:t>De inkomsten van de persoon uit zijn arbeidsloon zijn hiervoor relevant. De persoon is werkzaam bij twee werkgevers. Er zijn dus twee parallelle arbeidsrelaties actief. </a:t>
            </a:r>
            <a:endParaRPr sz="1100"/>
          </a:p>
        </p:txBody>
      </p:sp>
      <p:grpSp>
        <p:nvGrpSpPr>
          <p:cNvPr id="1501" name="Google Shape;1501;p140"/>
          <p:cNvGrpSpPr/>
          <p:nvPr/>
        </p:nvGrpSpPr>
        <p:grpSpPr>
          <a:xfrm>
            <a:off x="978963" y="2571750"/>
            <a:ext cx="1921500" cy="1691700"/>
            <a:chOff x="2974725" y="1903575"/>
            <a:chExt cx="1921500" cy="1691700"/>
          </a:xfrm>
        </p:grpSpPr>
        <p:sp>
          <p:nvSpPr>
            <p:cNvPr id="1502" name="Google Shape;1502;p140"/>
            <p:cNvSpPr/>
            <p:nvPr/>
          </p:nvSpPr>
          <p:spPr>
            <a:xfrm>
              <a:off x="2974725" y="1903575"/>
              <a:ext cx="1921500" cy="169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Peter Janssens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Kerkstraat 3, Gent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23/03/1983</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Bankrekeningnummer: BE43 2109 8765 3421</a:t>
              </a:r>
              <a:endParaRPr sz="800">
                <a:solidFill>
                  <a:schemeClr val="dk1"/>
                </a:solidFill>
              </a:endParaRPr>
            </a:p>
          </p:txBody>
        </p:sp>
        <p:sp>
          <p:nvSpPr>
            <p:cNvPr id="1503" name="Google Shape;1503;p140"/>
            <p:cNvSpPr/>
            <p:nvPr/>
          </p:nvSpPr>
          <p:spPr>
            <a:xfrm>
              <a:off x="2974725" y="1903577"/>
              <a:ext cx="19215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504" name="Google Shape;1504;p140"/>
          <p:cNvGrpSpPr/>
          <p:nvPr/>
        </p:nvGrpSpPr>
        <p:grpSpPr>
          <a:xfrm>
            <a:off x="3872357" y="2187153"/>
            <a:ext cx="1960178" cy="1428452"/>
            <a:chOff x="1217341" y="2817775"/>
            <a:chExt cx="2716809" cy="1503001"/>
          </a:xfrm>
        </p:grpSpPr>
        <p:sp>
          <p:nvSpPr>
            <p:cNvPr id="1505" name="Google Shape;1505;p140"/>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1-10-2012</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1</a:t>
              </a:r>
              <a:endParaRPr sz="800">
                <a:solidFill>
                  <a:schemeClr val="dk1"/>
                </a:solidFill>
              </a:endParaRPr>
            </a:p>
          </p:txBody>
        </p:sp>
        <p:sp>
          <p:nvSpPr>
            <p:cNvPr id="1506" name="Google Shape;1506;p14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507" name="Google Shape;1507;p140"/>
          <p:cNvCxnSpPr>
            <a:stCxn id="1505" idx="1"/>
            <a:endCxn id="1502" idx="3"/>
          </p:cNvCxnSpPr>
          <p:nvPr/>
        </p:nvCxnSpPr>
        <p:spPr>
          <a:xfrm flipH="1">
            <a:off x="2900357" y="2901379"/>
            <a:ext cx="972000" cy="516300"/>
          </a:xfrm>
          <a:prstGeom prst="bentConnector3">
            <a:avLst>
              <a:gd name="adj1" fmla="val 49995"/>
            </a:avLst>
          </a:prstGeom>
          <a:noFill/>
          <a:ln w="9525" cap="flat" cmpd="sng">
            <a:solidFill>
              <a:srgbClr val="6B6B6B"/>
            </a:solidFill>
            <a:prstDash val="dash"/>
            <a:round/>
            <a:headEnd type="none" w="med" len="med"/>
            <a:tailEnd type="none" w="med" len="med"/>
          </a:ln>
        </p:spPr>
      </p:cxnSp>
      <p:grpSp>
        <p:nvGrpSpPr>
          <p:cNvPr id="1508" name="Google Shape;1508;p140"/>
          <p:cNvGrpSpPr/>
          <p:nvPr/>
        </p:nvGrpSpPr>
        <p:grpSpPr>
          <a:xfrm>
            <a:off x="6880622" y="2550044"/>
            <a:ext cx="1793091" cy="702666"/>
            <a:chOff x="1217341" y="2817746"/>
            <a:chExt cx="2716804" cy="1503030"/>
          </a:xfrm>
        </p:grpSpPr>
        <p:sp>
          <p:nvSpPr>
            <p:cNvPr id="1509" name="Google Shape;1509;p140"/>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t>voorkeursnaam: Bedrijf X</a:t>
              </a:r>
              <a:endParaRPr sz="800">
                <a:solidFill>
                  <a:schemeClr val="dk1"/>
                </a:solidFill>
              </a:endParaRPr>
            </a:p>
          </p:txBody>
        </p:sp>
        <p:sp>
          <p:nvSpPr>
            <p:cNvPr id="1510" name="Google Shape;1510;p140"/>
            <p:cNvSpPr/>
            <p:nvPr/>
          </p:nvSpPr>
          <p:spPr>
            <a:xfrm>
              <a:off x="1217345" y="2817746"/>
              <a:ext cx="2716800" cy="537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OSLO-Organisatie</a:t>
              </a:r>
              <a:endParaRPr sz="1000">
                <a:solidFill>
                  <a:schemeClr val="lt1"/>
                </a:solidFill>
              </a:endParaRPr>
            </a:p>
          </p:txBody>
        </p:sp>
      </p:grpSp>
      <p:cxnSp>
        <p:nvCxnSpPr>
          <p:cNvPr id="1511" name="Google Shape;1511;p140"/>
          <p:cNvCxnSpPr>
            <a:stCxn id="1509" idx="1"/>
            <a:endCxn id="1505" idx="3"/>
          </p:cNvCxnSpPr>
          <p:nvPr/>
        </p:nvCxnSpPr>
        <p:spPr>
          <a:xfrm flipH="1">
            <a:off x="5832422" y="2901385"/>
            <a:ext cx="1048200" cy="600"/>
          </a:xfrm>
          <a:prstGeom prst="bentConnector3">
            <a:avLst>
              <a:gd name="adj1" fmla="val 49995"/>
            </a:avLst>
          </a:prstGeom>
          <a:noFill/>
          <a:ln w="9525" cap="flat" cmpd="sng">
            <a:solidFill>
              <a:srgbClr val="6B6B6B"/>
            </a:solidFill>
            <a:prstDash val="dash"/>
            <a:round/>
            <a:headEnd type="none" w="med" len="med"/>
            <a:tailEnd type="none" w="med" len="med"/>
          </a:ln>
        </p:spPr>
      </p:cxnSp>
      <p:cxnSp>
        <p:nvCxnSpPr>
          <p:cNvPr id="1512" name="Google Shape;1512;p140"/>
          <p:cNvCxnSpPr>
            <a:stCxn id="1513" idx="1"/>
          </p:cNvCxnSpPr>
          <p:nvPr/>
        </p:nvCxnSpPr>
        <p:spPr>
          <a:xfrm rot="10800000">
            <a:off x="2904231" y="3661954"/>
            <a:ext cx="968100" cy="741000"/>
          </a:xfrm>
          <a:prstGeom prst="bentConnector3">
            <a:avLst>
              <a:gd name="adj1" fmla="val 50000"/>
            </a:avLst>
          </a:prstGeom>
          <a:noFill/>
          <a:ln w="9525" cap="flat" cmpd="sng">
            <a:solidFill>
              <a:srgbClr val="6B6B6B"/>
            </a:solidFill>
            <a:prstDash val="dash"/>
            <a:round/>
            <a:headEnd type="none" w="med" len="med"/>
            <a:tailEnd type="none" w="med" len="med"/>
          </a:ln>
        </p:spPr>
      </p:cxnSp>
      <p:grpSp>
        <p:nvGrpSpPr>
          <p:cNvPr id="1514" name="Google Shape;1514;p140"/>
          <p:cNvGrpSpPr/>
          <p:nvPr/>
        </p:nvGrpSpPr>
        <p:grpSpPr>
          <a:xfrm>
            <a:off x="3872331" y="3688728"/>
            <a:ext cx="1959906" cy="1428452"/>
            <a:chOff x="1217341" y="2817775"/>
            <a:chExt cx="2716809" cy="1503001"/>
          </a:xfrm>
        </p:grpSpPr>
        <p:sp>
          <p:nvSpPr>
            <p:cNvPr id="1513" name="Google Shape;1513;p140"/>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1-1-2013</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2</a:t>
              </a:r>
              <a:endParaRPr sz="800">
                <a:solidFill>
                  <a:schemeClr val="dk1"/>
                </a:solidFill>
              </a:endParaRPr>
            </a:p>
          </p:txBody>
        </p:sp>
        <p:sp>
          <p:nvSpPr>
            <p:cNvPr id="1515" name="Google Shape;1515;p140"/>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516" name="Google Shape;1516;p140"/>
          <p:cNvCxnSpPr>
            <a:stCxn id="1517" idx="1"/>
            <a:endCxn id="1513" idx="3"/>
          </p:cNvCxnSpPr>
          <p:nvPr/>
        </p:nvCxnSpPr>
        <p:spPr>
          <a:xfrm flipH="1">
            <a:off x="5832122" y="4402960"/>
            <a:ext cx="1048500" cy="600"/>
          </a:xfrm>
          <a:prstGeom prst="bentConnector3">
            <a:avLst>
              <a:gd name="adj1" fmla="val 49995"/>
            </a:avLst>
          </a:prstGeom>
          <a:noFill/>
          <a:ln w="9525" cap="flat" cmpd="sng">
            <a:solidFill>
              <a:srgbClr val="6B6B6B"/>
            </a:solidFill>
            <a:prstDash val="dash"/>
            <a:round/>
            <a:headEnd type="none" w="med" len="med"/>
            <a:tailEnd type="none" w="med" len="med"/>
          </a:ln>
        </p:spPr>
      </p:cxnSp>
      <p:grpSp>
        <p:nvGrpSpPr>
          <p:cNvPr id="1518" name="Google Shape;1518;p140"/>
          <p:cNvGrpSpPr/>
          <p:nvPr/>
        </p:nvGrpSpPr>
        <p:grpSpPr>
          <a:xfrm>
            <a:off x="6880622" y="4051619"/>
            <a:ext cx="1793091" cy="702666"/>
            <a:chOff x="1217341" y="2817746"/>
            <a:chExt cx="2716804" cy="1503030"/>
          </a:xfrm>
        </p:grpSpPr>
        <p:sp>
          <p:nvSpPr>
            <p:cNvPr id="1517" name="Google Shape;1517;p140"/>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t>voorkeursnaam: Bedrijf Y</a:t>
              </a:r>
              <a:endParaRPr sz="800">
                <a:solidFill>
                  <a:schemeClr val="dk1"/>
                </a:solidFill>
              </a:endParaRPr>
            </a:p>
          </p:txBody>
        </p:sp>
        <p:sp>
          <p:nvSpPr>
            <p:cNvPr id="1519" name="Google Shape;1519;p140"/>
            <p:cNvSpPr/>
            <p:nvPr/>
          </p:nvSpPr>
          <p:spPr>
            <a:xfrm>
              <a:off x="1217345" y="2817746"/>
              <a:ext cx="2716800" cy="537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OSLO-Organisatie</a:t>
              </a:r>
              <a:endParaRPr sz="1000">
                <a:solidFill>
                  <a:schemeClr val="lt1"/>
                </a:solidFill>
              </a:endParaRPr>
            </a:p>
          </p:txBody>
        </p:sp>
      </p:grpSp>
      <p:sp>
        <p:nvSpPr>
          <p:cNvPr id="1520" name="Google Shape;1520;p140"/>
          <p:cNvSpPr txBox="1"/>
          <p:nvPr/>
        </p:nvSpPr>
        <p:spPr>
          <a:xfrm>
            <a:off x="436950" y="257275"/>
            <a:ext cx="3885300" cy="579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2e Uitgebreide use case</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p141"/>
          <p:cNvPicPr preferRelativeResize="0"/>
          <p:nvPr/>
        </p:nvPicPr>
        <p:blipFill rotWithShape="1">
          <a:blip r:embed="rId3">
            <a:alphaModFix amt="29000"/>
          </a:blip>
          <a:srcRect l="47332"/>
          <a:stretch/>
        </p:blipFill>
        <p:spPr>
          <a:xfrm>
            <a:off x="5083876" y="0"/>
            <a:ext cx="4060126" cy="5143500"/>
          </a:xfrm>
          <a:prstGeom prst="rect">
            <a:avLst/>
          </a:prstGeom>
          <a:noFill/>
          <a:ln>
            <a:noFill/>
          </a:ln>
        </p:spPr>
      </p:pic>
      <p:sp>
        <p:nvSpPr>
          <p:cNvPr id="1526" name="Google Shape;1526;p141"/>
          <p:cNvSpPr txBox="1"/>
          <p:nvPr/>
        </p:nvSpPr>
        <p:spPr>
          <a:xfrm>
            <a:off x="562925" y="1108325"/>
            <a:ext cx="4292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 sz="1100" b="1"/>
              <a:t>Fictief voorbeeld: aanvraag woonkrediet</a:t>
            </a:r>
            <a:endParaRPr sz="1100" b="1"/>
          </a:p>
          <a:p>
            <a:pPr marL="0" lvl="0" indent="0" algn="l" rtl="0">
              <a:spcBef>
                <a:spcPts val="0"/>
              </a:spcBef>
              <a:spcAft>
                <a:spcPts val="0"/>
              </a:spcAft>
              <a:buClr>
                <a:srgbClr val="000000"/>
              </a:buClr>
              <a:buFont typeface="Arial"/>
              <a:buNone/>
            </a:pPr>
            <a:endParaRPr sz="1100" b="1"/>
          </a:p>
          <a:p>
            <a:pPr marL="0" lvl="0" indent="0" algn="l" rtl="0">
              <a:spcBef>
                <a:spcPts val="0"/>
              </a:spcBef>
              <a:spcAft>
                <a:spcPts val="0"/>
              </a:spcAft>
              <a:buNone/>
            </a:pPr>
            <a:r>
              <a:rPr lang="en" sz="1100"/>
              <a:t>De persoon dient een beeld van zijn/haar verloning weer te geven van de drie laatste maanden. Hier tonen we hoe het model eruit ziet voor één maand verloning. </a:t>
            </a:r>
            <a:endParaRPr sz="1100"/>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 sz="1100" b="1"/>
              <a:t>verloningsperiode</a:t>
            </a:r>
            <a:r>
              <a:rPr lang="en" sz="1100"/>
              <a:t>: 1 juli 2021 tot 31 juli 2021</a:t>
            </a:r>
            <a:br>
              <a:rPr lang="en" sz="1100"/>
            </a:br>
            <a:endParaRPr sz="1100"/>
          </a:p>
          <a:p>
            <a:pPr marL="457200" lvl="0" indent="-298450" algn="l" rtl="0">
              <a:spcBef>
                <a:spcPts val="0"/>
              </a:spcBef>
              <a:spcAft>
                <a:spcPts val="0"/>
              </a:spcAft>
              <a:buSzPts val="1100"/>
              <a:buChar char="●"/>
            </a:pPr>
            <a:r>
              <a:rPr lang="en" sz="1100" b="1"/>
              <a:t>Brutoloon bedrijf X</a:t>
            </a:r>
            <a:r>
              <a:rPr lang="en" sz="1100"/>
              <a:t>: 1.500 EUR</a:t>
            </a:r>
            <a:endParaRPr sz="1100"/>
          </a:p>
          <a:p>
            <a:pPr marL="457200" lvl="0" indent="-298450" algn="l" rtl="0">
              <a:spcBef>
                <a:spcPts val="0"/>
              </a:spcBef>
              <a:spcAft>
                <a:spcPts val="0"/>
              </a:spcAft>
              <a:buSzPts val="1100"/>
              <a:buChar char="●"/>
            </a:pPr>
            <a:r>
              <a:rPr lang="en" sz="1100" b="1"/>
              <a:t>Nettoloon bedrijf X:</a:t>
            </a:r>
            <a:r>
              <a:rPr lang="en" sz="1100"/>
              <a:t> 800 EUR</a:t>
            </a:r>
            <a:br>
              <a:rPr lang="en" sz="1100"/>
            </a:br>
            <a:endParaRPr sz="1100"/>
          </a:p>
          <a:p>
            <a:pPr marL="457200" lvl="0" indent="-298450" algn="l" rtl="0">
              <a:spcBef>
                <a:spcPts val="0"/>
              </a:spcBef>
              <a:spcAft>
                <a:spcPts val="0"/>
              </a:spcAft>
              <a:buSzPts val="1100"/>
              <a:buChar char="●"/>
            </a:pPr>
            <a:r>
              <a:rPr lang="en" sz="1100" b="1"/>
              <a:t>Brutoloon bedrijf Y</a:t>
            </a:r>
            <a:r>
              <a:rPr lang="en" sz="1100"/>
              <a:t>: 2.000 EUR</a:t>
            </a:r>
            <a:endParaRPr sz="1100"/>
          </a:p>
          <a:p>
            <a:pPr marL="457200" lvl="0" indent="-298450" algn="l" rtl="0">
              <a:spcBef>
                <a:spcPts val="0"/>
              </a:spcBef>
              <a:spcAft>
                <a:spcPts val="0"/>
              </a:spcAft>
              <a:buSzPts val="1100"/>
              <a:buChar char="●"/>
            </a:pPr>
            <a:r>
              <a:rPr lang="en" sz="1100" b="1"/>
              <a:t>Nettoloon bedrijf Y:</a:t>
            </a:r>
            <a:r>
              <a:rPr lang="en" sz="1100"/>
              <a:t> 1.500 EUR</a:t>
            </a:r>
            <a:endParaRPr sz="1100"/>
          </a:p>
          <a:p>
            <a:pPr marL="0" lvl="0" indent="0" algn="l" rtl="0">
              <a:spcBef>
                <a:spcPts val="0"/>
              </a:spcBef>
              <a:spcAft>
                <a:spcPts val="0"/>
              </a:spcAft>
              <a:buClr>
                <a:srgbClr val="000000"/>
              </a:buClr>
              <a:buFont typeface="Arial"/>
              <a:buNone/>
            </a:pPr>
            <a:endParaRPr sz="1100"/>
          </a:p>
        </p:txBody>
      </p:sp>
      <p:grpSp>
        <p:nvGrpSpPr>
          <p:cNvPr id="1527" name="Google Shape;1527;p141"/>
          <p:cNvGrpSpPr/>
          <p:nvPr/>
        </p:nvGrpSpPr>
        <p:grpSpPr>
          <a:xfrm>
            <a:off x="6231425" y="108137"/>
            <a:ext cx="1765035" cy="728127"/>
            <a:chOff x="1092698" y="3492239"/>
            <a:chExt cx="2722139" cy="1572289"/>
          </a:xfrm>
        </p:grpSpPr>
        <p:sp>
          <p:nvSpPr>
            <p:cNvPr id="1528" name="Google Shape;1528;p141"/>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529" name="Google Shape;1529;p141"/>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grpSp>
        <p:nvGrpSpPr>
          <p:cNvPr id="1530" name="Google Shape;1530;p141"/>
          <p:cNvGrpSpPr/>
          <p:nvPr/>
        </p:nvGrpSpPr>
        <p:grpSpPr>
          <a:xfrm>
            <a:off x="7195137" y="1578325"/>
            <a:ext cx="1793091" cy="1245143"/>
            <a:chOff x="1368746" y="2650845"/>
            <a:chExt cx="2716805" cy="738300"/>
          </a:xfrm>
        </p:grpSpPr>
        <p:sp>
          <p:nvSpPr>
            <p:cNvPr id="1531" name="Google Shape;1531;p141"/>
            <p:cNvSpPr/>
            <p:nvPr/>
          </p:nvSpPr>
          <p:spPr>
            <a:xfrm>
              <a:off x="1368746" y="2650845"/>
              <a:ext cx="2716800" cy="7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1-07-2021 tot 31-07-2021</a:t>
              </a:r>
              <a:endParaRPr sz="800"/>
            </a:p>
            <a:p>
              <a:pPr marL="457200" lvl="0" indent="-279400" algn="l" rtl="0">
                <a:spcBef>
                  <a:spcPts val="0"/>
                </a:spcBef>
                <a:spcAft>
                  <a:spcPts val="0"/>
                </a:spcAft>
                <a:buClr>
                  <a:schemeClr val="dk1"/>
                </a:buClr>
                <a:buSzPts val="800"/>
                <a:buChar char="+"/>
              </a:pPr>
              <a:r>
                <a:rPr lang="en" sz="800">
                  <a:solidFill>
                    <a:schemeClr val="dk1"/>
                  </a:solidFill>
                </a:rPr>
                <a:t>brutoloon: 2.000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1.500 EUR</a:t>
              </a: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1532" name="Google Shape;1532;p141"/>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1533" name="Google Shape;1533;p141"/>
          <p:cNvCxnSpPr>
            <a:stCxn id="1528" idx="2"/>
            <a:endCxn id="1532" idx="0"/>
          </p:cNvCxnSpPr>
          <p:nvPr/>
        </p:nvCxnSpPr>
        <p:spPr>
          <a:xfrm>
            <a:off x="7115673" y="836264"/>
            <a:ext cx="975900" cy="742200"/>
          </a:xfrm>
          <a:prstGeom prst="straightConnector1">
            <a:avLst/>
          </a:prstGeom>
          <a:noFill/>
          <a:ln w="9525" cap="flat" cmpd="sng">
            <a:solidFill>
              <a:schemeClr val="dk2"/>
            </a:solidFill>
            <a:prstDash val="dash"/>
            <a:round/>
            <a:headEnd type="none" w="med" len="med"/>
            <a:tailEnd type="none" w="med" len="med"/>
          </a:ln>
        </p:spPr>
      </p:cxnSp>
      <p:grpSp>
        <p:nvGrpSpPr>
          <p:cNvPr id="1534" name="Google Shape;1534;p141"/>
          <p:cNvGrpSpPr/>
          <p:nvPr/>
        </p:nvGrpSpPr>
        <p:grpSpPr>
          <a:xfrm>
            <a:off x="5254925" y="3610724"/>
            <a:ext cx="1793094" cy="1428452"/>
            <a:chOff x="1217341" y="2817775"/>
            <a:chExt cx="2716809" cy="1503001"/>
          </a:xfrm>
        </p:grpSpPr>
        <p:sp>
          <p:nvSpPr>
            <p:cNvPr id="1535" name="Google Shape;1535;p141"/>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1-10-2012</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p:txBody>
        </p:sp>
        <p:sp>
          <p:nvSpPr>
            <p:cNvPr id="1536" name="Google Shape;1536;p14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grpSp>
        <p:nvGrpSpPr>
          <p:cNvPr id="1537" name="Google Shape;1537;p141"/>
          <p:cNvGrpSpPr/>
          <p:nvPr/>
        </p:nvGrpSpPr>
        <p:grpSpPr>
          <a:xfrm>
            <a:off x="7195138" y="3610724"/>
            <a:ext cx="1793094" cy="1428452"/>
            <a:chOff x="1217341" y="2817775"/>
            <a:chExt cx="2716809" cy="1503001"/>
          </a:xfrm>
        </p:grpSpPr>
        <p:sp>
          <p:nvSpPr>
            <p:cNvPr id="1538" name="Google Shape;1538;p141"/>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1-1-2013</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p:txBody>
        </p:sp>
        <p:sp>
          <p:nvSpPr>
            <p:cNvPr id="1539" name="Google Shape;1539;p14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540" name="Google Shape;1540;p141"/>
          <p:cNvCxnSpPr>
            <a:stCxn id="1528" idx="2"/>
            <a:endCxn id="1541" idx="0"/>
          </p:cNvCxnSpPr>
          <p:nvPr/>
        </p:nvCxnSpPr>
        <p:spPr>
          <a:xfrm flipH="1">
            <a:off x="6151473" y="836264"/>
            <a:ext cx="964200" cy="764700"/>
          </a:xfrm>
          <a:prstGeom prst="straightConnector1">
            <a:avLst/>
          </a:prstGeom>
          <a:noFill/>
          <a:ln w="9525" cap="flat" cmpd="sng">
            <a:solidFill>
              <a:schemeClr val="dk2"/>
            </a:solidFill>
            <a:prstDash val="dash"/>
            <a:round/>
            <a:headEnd type="none" w="med" len="med"/>
            <a:tailEnd type="none" w="med" len="med"/>
          </a:ln>
        </p:spPr>
      </p:cxnSp>
      <p:grpSp>
        <p:nvGrpSpPr>
          <p:cNvPr id="1542" name="Google Shape;1542;p141"/>
          <p:cNvGrpSpPr/>
          <p:nvPr/>
        </p:nvGrpSpPr>
        <p:grpSpPr>
          <a:xfrm>
            <a:off x="5254937" y="1600925"/>
            <a:ext cx="1793091" cy="1245143"/>
            <a:chOff x="1368746" y="2650845"/>
            <a:chExt cx="2716805" cy="738300"/>
          </a:xfrm>
        </p:grpSpPr>
        <p:sp>
          <p:nvSpPr>
            <p:cNvPr id="1543" name="Google Shape;1543;p141"/>
            <p:cNvSpPr/>
            <p:nvPr/>
          </p:nvSpPr>
          <p:spPr>
            <a:xfrm>
              <a:off x="1368746" y="2650845"/>
              <a:ext cx="2716800" cy="7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1-07-2021 tot 31-07-2021</a:t>
              </a:r>
              <a:endParaRPr sz="800"/>
            </a:p>
            <a:p>
              <a:pPr marL="457200" lvl="0" indent="-279400" algn="l" rtl="0">
                <a:spcBef>
                  <a:spcPts val="0"/>
                </a:spcBef>
                <a:spcAft>
                  <a:spcPts val="0"/>
                </a:spcAft>
                <a:buClr>
                  <a:schemeClr val="dk1"/>
                </a:buClr>
                <a:buSzPts val="800"/>
                <a:buChar char="+"/>
              </a:pPr>
              <a:r>
                <a:rPr lang="en" sz="800">
                  <a:solidFill>
                    <a:schemeClr val="dk1"/>
                  </a:solidFill>
                </a:rPr>
                <a:t>brutoloon: 1.500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800 EUR</a:t>
              </a:r>
              <a:endParaRPr sz="800">
                <a:solidFill>
                  <a:schemeClr val="dk1"/>
                </a:solidFill>
              </a:endParaRPr>
            </a:p>
            <a:p>
              <a:pPr marL="0" lvl="0" indent="0" algn="l" rtl="0">
                <a:spcBef>
                  <a:spcPts val="0"/>
                </a:spcBef>
                <a:spcAft>
                  <a:spcPts val="0"/>
                </a:spcAft>
                <a:buNone/>
              </a:pPr>
              <a:endParaRPr sz="800">
                <a:solidFill>
                  <a:schemeClr val="dk1"/>
                </a:solidFill>
              </a:endParaRPr>
            </a:p>
          </p:txBody>
        </p:sp>
        <p:sp>
          <p:nvSpPr>
            <p:cNvPr id="1541" name="Google Shape;1541;p141"/>
            <p:cNvSpPr/>
            <p:nvPr/>
          </p:nvSpPr>
          <p:spPr>
            <a:xfrm>
              <a:off x="1368751" y="2650846"/>
              <a:ext cx="2716800" cy="1551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1544" name="Google Shape;1544;p141"/>
          <p:cNvCxnSpPr>
            <a:stCxn id="1536" idx="0"/>
            <a:endCxn id="1543" idx="2"/>
          </p:cNvCxnSpPr>
          <p:nvPr/>
        </p:nvCxnSpPr>
        <p:spPr>
          <a:xfrm rot="10800000">
            <a:off x="6151475" y="2846024"/>
            <a:ext cx="0" cy="764700"/>
          </a:xfrm>
          <a:prstGeom prst="straightConnector1">
            <a:avLst/>
          </a:prstGeom>
          <a:noFill/>
          <a:ln w="9525" cap="flat" cmpd="sng">
            <a:solidFill>
              <a:schemeClr val="dk2"/>
            </a:solidFill>
            <a:prstDash val="dash"/>
            <a:round/>
            <a:headEnd type="none" w="med" len="med"/>
            <a:tailEnd type="none" w="med" len="med"/>
          </a:ln>
        </p:spPr>
      </p:cxnSp>
      <p:cxnSp>
        <p:nvCxnSpPr>
          <p:cNvPr id="1545" name="Google Shape;1545;p141"/>
          <p:cNvCxnSpPr>
            <a:stCxn id="1539" idx="0"/>
            <a:endCxn id="1531" idx="2"/>
          </p:cNvCxnSpPr>
          <p:nvPr/>
        </p:nvCxnSpPr>
        <p:spPr>
          <a:xfrm rot="10800000">
            <a:off x="8091687" y="2823524"/>
            <a:ext cx="0" cy="787200"/>
          </a:xfrm>
          <a:prstGeom prst="straightConnector1">
            <a:avLst/>
          </a:prstGeom>
          <a:noFill/>
          <a:ln w="9525" cap="flat" cmpd="sng">
            <a:solidFill>
              <a:schemeClr val="dk2"/>
            </a:solidFill>
            <a:prstDash val="dash"/>
            <a:round/>
            <a:headEnd type="none" w="med" len="med"/>
            <a:tailEnd type="none" w="med" len="med"/>
          </a:ln>
        </p:spPr>
      </p:cxnSp>
      <p:sp>
        <p:nvSpPr>
          <p:cNvPr id="1546" name="Google Shape;1546;p141"/>
          <p:cNvSpPr txBox="1"/>
          <p:nvPr/>
        </p:nvSpPr>
        <p:spPr>
          <a:xfrm>
            <a:off x="436950" y="257275"/>
            <a:ext cx="40806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2e Uitgebreide use case</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42"/>
          <p:cNvSpPr txBox="1"/>
          <p:nvPr/>
        </p:nvSpPr>
        <p:spPr>
          <a:xfrm>
            <a:off x="378250" y="453175"/>
            <a:ext cx="4292100" cy="69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rgbClr val="000000"/>
              </a:buClr>
              <a:buFont typeface="Arial"/>
              <a:buNone/>
            </a:pPr>
            <a:r>
              <a:rPr lang="en" sz="1100" b="1"/>
              <a:t>Fictief voorbeeld: aanvraag woonkrediet</a:t>
            </a:r>
            <a:endParaRPr sz="1100"/>
          </a:p>
          <a:p>
            <a:pPr marL="0" lvl="0" indent="0" algn="just" rtl="0">
              <a:spcBef>
                <a:spcPts val="0"/>
              </a:spcBef>
              <a:spcAft>
                <a:spcPts val="0"/>
              </a:spcAft>
              <a:buClr>
                <a:srgbClr val="000000"/>
              </a:buClr>
              <a:buFont typeface="Arial"/>
              <a:buNone/>
            </a:pPr>
            <a:endParaRPr sz="1100"/>
          </a:p>
          <a:p>
            <a:pPr marL="0" lvl="0" indent="0" algn="just" rtl="0">
              <a:spcBef>
                <a:spcPts val="0"/>
              </a:spcBef>
              <a:spcAft>
                <a:spcPts val="0"/>
              </a:spcAft>
              <a:buClr>
                <a:srgbClr val="000000"/>
              </a:buClr>
              <a:buFont typeface="Arial"/>
              <a:buNone/>
            </a:pPr>
            <a:r>
              <a:rPr lang="en" sz="1100"/>
              <a:t>Overzicht ingevuld model.</a:t>
            </a:r>
            <a:endParaRPr sz="1100"/>
          </a:p>
        </p:txBody>
      </p:sp>
      <p:sp>
        <p:nvSpPr>
          <p:cNvPr id="1552" name="Google Shape;1552;p142"/>
          <p:cNvSpPr txBox="1"/>
          <p:nvPr/>
        </p:nvSpPr>
        <p:spPr>
          <a:xfrm>
            <a:off x="378250" y="41900"/>
            <a:ext cx="3787500" cy="579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2e Uitgebreide use case</a:t>
            </a:r>
            <a:endParaRPr sz="2400"/>
          </a:p>
        </p:txBody>
      </p:sp>
      <p:grpSp>
        <p:nvGrpSpPr>
          <p:cNvPr id="1553" name="Google Shape;1553;p142"/>
          <p:cNvGrpSpPr/>
          <p:nvPr/>
        </p:nvGrpSpPr>
        <p:grpSpPr>
          <a:xfrm>
            <a:off x="537200" y="1913600"/>
            <a:ext cx="1921590" cy="1691564"/>
            <a:chOff x="1993254" y="2817774"/>
            <a:chExt cx="2911500" cy="1372800"/>
          </a:xfrm>
        </p:grpSpPr>
        <p:sp>
          <p:nvSpPr>
            <p:cNvPr id="1554" name="Google Shape;1554;p142"/>
            <p:cNvSpPr/>
            <p:nvPr/>
          </p:nvSpPr>
          <p:spPr>
            <a:xfrm>
              <a:off x="1993254" y="2817774"/>
              <a:ext cx="2911500" cy="13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solidFill>
                    <a:schemeClr val="dk1"/>
                  </a:solidFill>
                </a:rPr>
                <a:t>volledigeNaam: Peter Janssens</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/verblijfplaats: Kerkstraat 3, Gent</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/geboorte: 23/03/1983</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Bankrekeningnummer: BE43 2109 8765 3421</a:t>
              </a:r>
              <a:endParaRPr sz="800"/>
            </a:p>
          </p:txBody>
        </p:sp>
        <p:sp>
          <p:nvSpPr>
            <p:cNvPr id="1555" name="Google Shape;1555;p142"/>
            <p:cNvSpPr/>
            <p:nvPr/>
          </p:nvSpPr>
          <p:spPr>
            <a:xfrm>
              <a:off x="1993254" y="2817775"/>
              <a:ext cx="2911500" cy="242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556" name="Google Shape;1556;p142"/>
          <p:cNvGrpSpPr/>
          <p:nvPr/>
        </p:nvGrpSpPr>
        <p:grpSpPr>
          <a:xfrm>
            <a:off x="569275" y="3945600"/>
            <a:ext cx="1857438" cy="1036161"/>
            <a:chOff x="1071389" y="2622198"/>
            <a:chExt cx="2814300" cy="1030800"/>
          </a:xfrm>
        </p:grpSpPr>
        <p:sp>
          <p:nvSpPr>
            <p:cNvPr id="1557" name="Google Shape;1557;p142"/>
            <p:cNvSpPr/>
            <p:nvPr/>
          </p:nvSpPr>
          <p:spPr>
            <a:xfrm>
              <a:off x="1071389" y="2622198"/>
              <a:ext cx="2814300" cy="103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registratie: 82303.23-321.23</a:t>
              </a:r>
              <a:endParaRPr sz="800"/>
            </a:p>
          </p:txBody>
        </p:sp>
        <p:sp>
          <p:nvSpPr>
            <p:cNvPr id="1558" name="Google Shape;1558;p142"/>
            <p:cNvSpPr/>
            <p:nvPr/>
          </p:nvSpPr>
          <p:spPr>
            <a:xfrm>
              <a:off x="1071389" y="2622198"/>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559" name="Google Shape;1559;p142"/>
          <p:cNvCxnSpPr>
            <a:stCxn id="1558" idx="0"/>
            <a:endCxn id="1554" idx="2"/>
          </p:cNvCxnSpPr>
          <p:nvPr/>
        </p:nvCxnSpPr>
        <p:spPr>
          <a:xfrm rot="-5400000">
            <a:off x="1328044" y="3775050"/>
            <a:ext cx="340500" cy="600"/>
          </a:xfrm>
          <a:prstGeom prst="bentConnector3">
            <a:avLst>
              <a:gd name="adj1" fmla="val 49991"/>
            </a:avLst>
          </a:prstGeom>
          <a:noFill/>
          <a:ln w="9525" cap="flat" cmpd="sng">
            <a:solidFill>
              <a:srgbClr val="6B6B6B"/>
            </a:solidFill>
            <a:prstDash val="dash"/>
            <a:round/>
            <a:headEnd type="none" w="med" len="med"/>
            <a:tailEnd type="none" w="med" len="med"/>
          </a:ln>
        </p:spPr>
      </p:cxnSp>
      <p:grpSp>
        <p:nvGrpSpPr>
          <p:cNvPr id="1560" name="Google Shape;1560;p142"/>
          <p:cNvGrpSpPr/>
          <p:nvPr/>
        </p:nvGrpSpPr>
        <p:grpSpPr>
          <a:xfrm>
            <a:off x="2975857" y="1937616"/>
            <a:ext cx="1960178" cy="1428452"/>
            <a:chOff x="1217341" y="2817775"/>
            <a:chExt cx="2716809" cy="1503001"/>
          </a:xfrm>
        </p:grpSpPr>
        <p:sp>
          <p:nvSpPr>
            <p:cNvPr id="1561" name="Google Shape;1561;p142"/>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1-10-2012</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1</a:t>
              </a:r>
              <a:endParaRPr sz="800">
                <a:solidFill>
                  <a:schemeClr val="dk1"/>
                </a:solidFill>
              </a:endParaRPr>
            </a:p>
          </p:txBody>
        </p:sp>
        <p:sp>
          <p:nvSpPr>
            <p:cNvPr id="1562" name="Google Shape;1562;p14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563" name="Google Shape;1563;p142"/>
          <p:cNvCxnSpPr>
            <a:stCxn id="1561" idx="1"/>
          </p:cNvCxnSpPr>
          <p:nvPr/>
        </p:nvCxnSpPr>
        <p:spPr>
          <a:xfrm rot="10800000">
            <a:off x="2464057" y="2650042"/>
            <a:ext cx="511800" cy="1800"/>
          </a:xfrm>
          <a:prstGeom prst="bentConnector3">
            <a:avLst>
              <a:gd name="adj1" fmla="val 50000"/>
            </a:avLst>
          </a:prstGeom>
          <a:noFill/>
          <a:ln w="9525" cap="flat" cmpd="sng">
            <a:solidFill>
              <a:srgbClr val="6B6B6B"/>
            </a:solidFill>
            <a:prstDash val="dash"/>
            <a:round/>
            <a:headEnd type="none" w="med" len="med"/>
            <a:tailEnd type="none" w="med" len="med"/>
          </a:ln>
        </p:spPr>
      </p:cxnSp>
      <p:grpSp>
        <p:nvGrpSpPr>
          <p:cNvPr id="1564" name="Google Shape;1564;p142"/>
          <p:cNvGrpSpPr/>
          <p:nvPr/>
        </p:nvGrpSpPr>
        <p:grpSpPr>
          <a:xfrm>
            <a:off x="5154985" y="2299619"/>
            <a:ext cx="1793091" cy="702666"/>
            <a:chOff x="1217341" y="2817746"/>
            <a:chExt cx="2716804" cy="1503030"/>
          </a:xfrm>
        </p:grpSpPr>
        <p:sp>
          <p:nvSpPr>
            <p:cNvPr id="1565" name="Google Shape;1565;p142"/>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t>voorkeursnaam: Bedrijf X</a:t>
              </a:r>
              <a:endParaRPr sz="800">
                <a:solidFill>
                  <a:schemeClr val="dk1"/>
                </a:solidFill>
              </a:endParaRPr>
            </a:p>
          </p:txBody>
        </p:sp>
        <p:sp>
          <p:nvSpPr>
            <p:cNvPr id="1566" name="Google Shape;1566;p142"/>
            <p:cNvSpPr/>
            <p:nvPr/>
          </p:nvSpPr>
          <p:spPr>
            <a:xfrm>
              <a:off x="1217345" y="2817746"/>
              <a:ext cx="2716800" cy="537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OSLO-Organisatie</a:t>
              </a:r>
              <a:endParaRPr sz="1000">
                <a:solidFill>
                  <a:schemeClr val="lt1"/>
                </a:solidFill>
              </a:endParaRPr>
            </a:p>
          </p:txBody>
        </p:sp>
      </p:grpSp>
      <p:cxnSp>
        <p:nvCxnSpPr>
          <p:cNvPr id="1567" name="Google Shape;1567;p142"/>
          <p:cNvCxnSpPr>
            <a:stCxn id="1565" idx="1"/>
            <a:endCxn id="1561" idx="3"/>
          </p:cNvCxnSpPr>
          <p:nvPr/>
        </p:nvCxnSpPr>
        <p:spPr>
          <a:xfrm flipH="1">
            <a:off x="4935985" y="2650960"/>
            <a:ext cx="219000" cy="900"/>
          </a:xfrm>
          <a:prstGeom prst="bentConnector3">
            <a:avLst>
              <a:gd name="adj1" fmla="val 49990"/>
            </a:avLst>
          </a:prstGeom>
          <a:noFill/>
          <a:ln w="9525" cap="flat" cmpd="sng">
            <a:solidFill>
              <a:srgbClr val="6B6B6B"/>
            </a:solidFill>
            <a:prstDash val="dash"/>
            <a:round/>
            <a:headEnd type="none" w="med" len="med"/>
            <a:tailEnd type="none" w="med" len="med"/>
          </a:ln>
        </p:spPr>
      </p:cxnSp>
      <p:cxnSp>
        <p:nvCxnSpPr>
          <p:cNvPr id="1568" name="Google Shape;1568;p142"/>
          <p:cNvCxnSpPr/>
          <p:nvPr/>
        </p:nvCxnSpPr>
        <p:spPr>
          <a:xfrm flipH="1">
            <a:off x="2454331" y="3539479"/>
            <a:ext cx="4705200" cy="5100"/>
          </a:xfrm>
          <a:prstGeom prst="bentConnector3">
            <a:avLst>
              <a:gd name="adj1" fmla="val 50000"/>
            </a:avLst>
          </a:prstGeom>
          <a:noFill/>
          <a:ln w="9525" cap="flat" cmpd="sng">
            <a:solidFill>
              <a:srgbClr val="6B6B6B"/>
            </a:solidFill>
            <a:prstDash val="dash"/>
            <a:round/>
            <a:headEnd type="none" w="med" len="med"/>
            <a:tailEnd type="none" w="med" len="med"/>
          </a:ln>
        </p:spPr>
      </p:cxnSp>
      <p:grpSp>
        <p:nvGrpSpPr>
          <p:cNvPr id="1569" name="Google Shape;1569;p142"/>
          <p:cNvGrpSpPr/>
          <p:nvPr/>
        </p:nvGrpSpPr>
        <p:grpSpPr>
          <a:xfrm>
            <a:off x="7167056" y="2760003"/>
            <a:ext cx="1959906" cy="1428452"/>
            <a:chOff x="1217341" y="2817775"/>
            <a:chExt cx="2716809" cy="1503001"/>
          </a:xfrm>
        </p:grpSpPr>
        <p:sp>
          <p:nvSpPr>
            <p:cNvPr id="1570" name="Google Shape;1570;p142"/>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Contractperiode: 1-1-2013</a:t>
              </a:r>
              <a:endParaRPr sz="800"/>
            </a:p>
            <a:p>
              <a:pPr marL="457200" lvl="0" indent="-279400" algn="l" rtl="0">
                <a:spcBef>
                  <a:spcPts val="0"/>
                </a:spcBef>
                <a:spcAft>
                  <a:spcPts val="0"/>
                </a:spcAft>
                <a:buClr>
                  <a:schemeClr val="dk1"/>
                </a:buClr>
                <a:buSzPts val="800"/>
                <a:buChar char="+"/>
              </a:pPr>
              <a:r>
                <a:rPr lang="en" sz="800">
                  <a:solidFill>
                    <a:schemeClr val="dk1"/>
                  </a:solidFill>
                </a:rPr>
                <a:t>overeenkomst: deeltijds </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Tewerkstellingsbreuk: 20u/40u</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Statuut: werknemer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PersonenFiscaalTenLaste: 2</a:t>
              </a:r>
              <a:endParaRPr sz="800">
                <a:solidFill>
                  <a:schemeClr val="dk1"/>
                </a:solidFill>
              </a:endParaRPr>
            </a:p>
          </p:txBody>
        </p:sp>
        <p:sp>
          <p:nvSpPr>
            <p:cNvPr id="1571" name="Google Shape;1571;p14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Arbeidsrelatie</a:t>
              </a:r>
              <a:endParaRPr sz="1000">
                <a:solidFill>
                  <a:schemeClr val="lt1"/>
                </a:solidFill>
              </a:endParaRPr>
            </a:p>
          </p:txBody>
        </p:sp>
      </p:grpSp>
      <p:cxnSp>
        <p:nvCxnSpPr>
          <p:cNvPr id="1572" name="Google Shape;1572;p142"/>
          <p:cNvCxnSpPr>
            <a:stCxn id="1573" idx="0"/>
            <a:endCxn id="1570" idx="2"/>
          </p:cNvCxnSpPr>
          <p:nvPr/>
        </p:nvCxnSpPr>
        <p:spPr>
          <a:xfrm rot="-5400000">
            <a:off x="8081594" y="4253919"/>
            <a:ext cx="131400" cy="600"/>
          </a:xfrm>
          <a:prstGeom prst="bentConnector3">
            <a:avLst>
              <a:gd name="adj1" fmla="val 50025"/>
            </a:avLst>
          </a:prstGeom>
          <a:noFill/>
          <a:ln w="9525" cap="flat" cmpd="sng">
            <a:solidFill>
              <a:srgbClr val="6B6B6B"/>
            </a:solidFill>
            <a:prstDash val="dash"/>
            <a:round/>
            <a:headEnd type="none" w="med" len="med"/>
            <a:tailEnd type="none" w="med" len="med"/>
          </a:ln>
        </p:spPr>
      </p:cxnSp>
      <p:grpSp>
        <p:nvGrpSpPr>
          <p:cNvPr id="1574" name="Google Shape;1574;p142"/>
          <p:cNvGrpSpPr/>
          <p:nvPr/>
        </p:nvGrpSpPr>
        <p:grpSpPr>
          <a:xfrm>
            <a:off x="7250447" y="4319919"/>
            <a:ext cx="1793091" cy="702666"/>
            <a:chOff x="1217341" y="2817746"/>
            <a:chExt cx="2716804" cy="1503030"/>
          </a:xfrm>
        </p:grpSpPr>
        <p:sp>
          <p:nvSpPr>
            <p:cNvPr id="1575" name="Google Shape;1575;p142"/>
            <p:cNvSpPr/>
            <p:nvPr/>
          </p:nvSpPr>
          <p:spPr>
            <a:xfrm>
              <a:off x="1217341" y="2817776"/>
              <a:ext cx="2716800" cy="150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chemeClr val="dk1"/>
                </a:buClr>
                <a:buSzPts val="800"/>
                <a:buChar char="+"/>
              </a:pPr>
              <a:r>
                <a:rPr lang="en" sz="800"/>
                <a:t>voorkeursnaam: Bedrijf Y</a:t>
              </a:r>
              <a:endParaRPr sz="800">
                <a:solidFill>
                  <a:schemeClr val="dk1"/>
                </a:solidFill>
              </a:endParaRPr>
            </a:p>
          </p:txBody>
        </p:sp>
        <p:sp>
          <p:nvSpPr>
            <p:cNvPr id="1573" name="Google Shape;1573;p142"/>
            <p:cNvSpPr/>
            <p:nvPr/>
          </p:nvSpPr>
          <p:spPr>
            <a:xfrm>
              <a:off x="1217345" y="2817746"/>
              <a:ext cx="2716800" cy="537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OSLO-Organisatie</a:t>
              </a:r>
              <a:endParaRPr sz="1000">
                <a:solidFill>
                  <a:schemeClr val="lt1"/>
                </a:solidFill>
              </a:endParaRPr>
            </a:p>
          </p:txBody>
        </p:sp>
      </p:grpSp>
      <p:grpSp>
        <p:nvGrpSpPr>
          <p:cNvPr id="1576" name="Google Shape;1576;p142"/>
          <p:cNvGrpSpPr/>
          <p:nvPr/>
        </p:nvGrpSpPr>
        <p:grpSpPr>
          <a:xfrm>
            <a:off x="5230288" y="12"/>
            <a:ext cx="1765035" cy="728127"/>
            <a:chOff x="1092698" y="3492239"/>
            <a:chExt cx="2722139" cy="1572289"/>
          </a:xfrm>
        </p:grpSpPr>
        <p:sp>
          <p:nvSpPr>
            <p:cNvPr id="1577" name="Google Shape;1577;p142"/>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578" name="Google Shape;1578;p142"/>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grpSp>
        <p:nvGrpSpPr>
          <p:cNvPr id="1579" name="Google Shape;1579;p142"/>
          <p:cNvGrpSpPr/>
          <p:nvPr/>
        </p:nvGrpSpPr>
        <p:grpSpPr>
          <a:xfrm>
            <a:off x="7250450" y="890975"/>
            <a:ext cx="1793096" cy="923096"/>
            <a:chOff x="1368734" y="2650845"/>
            <a:chExt cx="2716812" cy="738300"/>
          </a:xfrm>
        </p:grpSpPr>
        <p:sp>
          <p:nvSpPr>
            <p:cNvPr id="1580" name="Google Shape;1580;p142"/>
            <p:cNvSpPr/>
            <p:nvPr/>
          </p:nvSpPr>
          <p:spPr>
            <a:xfrm>
              <a:off x="1368746" y="2650845"/>
              <a:ext cx="2716800" cy="7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1-07-2021 tot 31-07-2021</a:t>
              </a:r>
              <a:endParaRPr sz="800"/>
            </a:p>
            <a:p>
              <a:pPr marL="457200" lvl="0" indent="-279400" algn="l" rtl="0">
                <a:spcBef>
                  <a:spcPts val="0"/>
                </a:spcBef>
                <a:spcAft>
                  <a:spcPts val="0"/>
                </a:spcAft>
                <a:buClr>
                  <a:schemeClr val="dk1"/>
                </a:buClr>
                <a:buSzPts val="800"/>
                <a:buChar char="+"/>
              </a:pPr>
              <a:r>
                <a:rPr lang="en" sz="800">
                  <a:solidFill>
                    <a:schemeClr val="dk1"/>
                  </a:solidFill>
                </a:rPr>
                <a:t>brutoloon: 2.000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1.500 EUR</a:t>
              </a:r>
              <a:endParaRPr sz="800">
                <a:solidFill>
                  <a:schemeClr val="dk1"/>
                </a:solidFill>
              </a:endParaRPr>
            </a:p>
          </p:txBody>
        </p:sp>
        <p:sp>
          <p:nvSpPr>
            <p:cNvPr id="1581" name="Google Shape;1581;p142"/>
            <p:cNvSpPr/>
            <p:nvPr/>
          </p:nvSpPr>
          <p:spPr>
            <a:xfrm>
              <a:off x="1368734" y="2650856"/>
              <a:ext cx="2716800" cy="171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1582" name="Google Shape;1582;p142"/>
          <p:cNvCxnSpPr>
            <a:stCxn id="1577" idx="2"/>
            <a:endCxn id="1581" idx="0"/>
          </p:cNvCxnSpPr>
          <p:nvPr/>
        </p:nvCxnSpPr>
        <p:spPr>
          <a:xfrm>
            <a:off x="6114536" y="728139"/>
            <a:ext cx="2032500" cy="162900"/>
          </a:xfrm>
          <a:prstGeom prst="straightConnector1">
            <a:avLst/>
          </a:prstGeom>
          <a:noFill/>
          <a:ln w="9525" cap="flat" cmpd="sng">
            <a:solidFill>
              <a:schemeClr val="dk2"/>
            </a:solidFill>
            <a:prstDash val="dash"/>
            <a:round/>
            <a:headEnd type="none" w="med" len="med"/>
            <a:tailEnd type="none" w="med" len="med"/>
          </a:ln>
        </p:spPr>
      </p:cxnSp>
      <p:cxnSp>
        <p:nvCxnSpPr>
          <p:cNvPr id="1583" name="Google Shape;1583;p142"/>
          <p:cNvCxnSpPr>
            <a:stCxn id="1577" idx="2"/>
            <a:endCxn id="1584" idx="0"/>
          </p:cNvCxnSpPr>
          <p:nvPr/>
        </p:nvCxnSpPr>
        <p:spPr>
          <a:xfrm flipH="1">
            <a:off x="3956336" y="728139"/>
            <a:ext cx="2158200" cy="162900"/>
          </a:xfrm>
          <a:prstGeom prst="straightConnector1">
            <a:avLst/>
          </a:prstGeom>
          <a:noFill/>
          <a:ln w="9525" cap="flat" cmpd="sng">
            <a:solidFill>
              <a:schemeClr val="dk2"/>
            </a:solidFill>
            <a:prstDash val="dash"/>
            <a:round/>
            <a:headEnd type="none" w="med" len="med"/>
            <a:tailEnd type="none" w="med" len="med"/>
          </a:ln>
        </p:spPr>
      </p:cxnSp>
      <p:grpSp>
        <p:nvGrpSpPr>
          <p:cNvPr id="1585" name="Google Shape;1585;p142"/>
          <p:cNvGrpSpPr/>
          <p:nvPr/>
        </p:nvGrpSpPr>
        <p:grpSpPr>
          <a:xfrm>
            <a:off x="2976164" y="890970"/>
            <a:ext cx="1960176" cy="923103"/>
            <a:chOff x="1368746" y="2650840"/>
            <a:chExt cx="2716807" cy="738305"/>
          </a:xfrm>
        </p:grpSpPr>
        <p:sp>
          <p:nvSpPr>
            <p:cNvPr id="1586" name="Google Shape;1586;p142"/>
            <p:cNvSpPr/>
            <p:nvPr/>
          </p:nvSpPr>
          <p:spPr>
            <a:xfrm>
              <a:off x="1368746" y="2650845"/>
              <a:ext cx="2716800" cy="7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1-07-2021 tot 31-07-2021</a:t>
              </a:r>
              <a:endParaRPr sz="800"/>
            </a:p>
            <a:p>
              <a:pPr marL="457200" lvl="0" indent="-279400" algn="l" rtl="0">
                <a:spcBef>
                  <a:spcPts val="0"/>
                </a:spcBef>
                <a:spcAft>
                  <a:spcPts val="0"/>
                </a:spcAft>
                <a:buClr>
                  <a:schemeClr val="dk1"/>
                </a:buClr>
                <a:buSzPts val="800"/>
                <a:buChar char="+"/>
              </a:pPr>
              <a:r>
                <a:rPr lang="en" sz="800">
                  <a:solidFill>
                    <a:schemeClr val="dk1"/>
                  </a:solidFill>
                </a:rPr>
                <a:t>brutoloon: 1.500 EUR</a:t>
              </a:r>
              <a:endParaRPr sz="800">
                <a:solidFill>
                  <a:schemeClr val="dk1"/>
                </a:solidFill>
              </a:endParaRPr>
            </a:p>
            <a:p>
              <a:pPr marL="457200" lvl="0" indent="-279400" algn="l" rtl="0">
                <a:spcBef>
                  <a:spcPts val="0"/>
                </a:spcBef>
                <a:spcAft>
                  <a:spcPts val="0"/>
                </a:spcAft>
                <a:buClr>
                  <a:schemeClr val="dk1"/>
                </a:buClr>
                <a:buSzPts val="800"/>
                <a:buChar char="+"/>
              </a:pPr>
              <a:r>
                <a:rPr lang="en" sz="800">
                  <a:solidFill>
                    <a:schemeClr val="dk1"/>
                  </a:solidFill>
                </a:rPr>
                <a:t>nettoloon: 800 EUR</a:t>
              </a:r>
              <a:endParaRPr sz="800">
                <a:solidFill>
                  <a:schemeClr val="dk1"/>
                </a:solidFill>
              </a:endParaRPr>
            </a:p>
          </p:txBody>
        </p:sp>
        <p:sp>
          <p:nvSpPr>
            <p:cNvPr id="1584" name="Google Shape;1584;p142"/>
            <p:cNvSpPr/>
            <p:nvPr/>
          </p:nvSpPr>
          <p:spPr>
            <a:xfrm>
              <a:off x="1368753" y="2650840"/>
              <a:ext cx="2716800" cy="175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1587" name="Google Shape;1587;p142"/>
          <p:cNvCxnSpPr>
            <a:stCxn id="1562" idx="0"/>
            <a:endCxn id="1586" idx="2"/>
          </p:cNvCxnSpPr>
          <p:nvPr/>
        </p:nvCxnSpPr>
        <p:spPr>
          <a:xfrm rot="-5400000">
            <a:off x="3894449" y="1875516"/>
            <a:ext cx="123600" cy="600"/>
          </a:xfrm>
          <a:prstGeom prst="bentConnector3">
            <a:avLst>
              <a:gd name="adj1" fmla="val 49977"/>
            </a:avLst>
          </a:prstGeom>
          <a:noFill/>
          <a:ln w="9525" cap="flat" cmpd="sng">
            <a:solidFill>
              <a:srgbClr val="6B6B6B"/>
            </a:solidFill>
            <a:prstDash val="dash"/>
            <a:round/>
            <a:headEnd type="none" w="med" len="med"/>
            <a:tailEnd type="none" w="med" len="med"/>
          </a:ln>
        </p:spPr>
      </p:cxnSp>
      <p:cxnSp>
        <p:nvCxnSpPr>
          <p:cNvPr id="1588" name="Google Shape;1588;p142"/>
          <p:cNvCxnSpPr>
            <a:stCxn id="1571" idx="0"/>
            <a:endCxn id="1580" idx="2"/>
          </p:cNvCxnSpPr>
          <p:nvPr/>
        </p:nvCxnSpPr>
        <p:spPr>
          <a:xfrm rot="-5400000">
            <a:off x="7674362" y="2286753"/>
            <a:ext cx="945900" cy="600"/>
          </a:xfrm>
          <a:prstGeom prst="bentConnector3">
            <a:avLst>
              <a:gd name="adj1" fmla="val 50002"/>
            </a:avLst>
          </a:prstGeom>
          <a:noFill/>
          <a:ln w="9525" cap="flat" cmpd="sng">
            <a:solidFill>
              <a:srgbClr val="6B6B6B"/>
            </a:solidFill>
            <a:prstDash val="dash"/>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grpSp>
        <p:nvGrpSpPr>
          <p:cNvPr id="1593" name="Google Shape;1593;p143"/>
          <p:cNvGrpSpPr/>
          <p:nvPr/>
        </p:nvGrpSpPr>
        <p:grpSpPr>
          <a:xfrm>
            <a:off x="436187" y="2354104"/>
            <a:ext cx="4010838" cy="435292"/>
            <a:chOff x="5272500" y="3774791"/>
            <a:chExt cx="4010838" cy="435292"/>
          </a:xfrm>
        </p:grpSpPr>
        <p:sp>
          <p:nvSpPr>
            <p:cNvPr id="1594" name="Google Shape;1594;p143"/>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a:t>Is iedereen mee? Zijn er nog vragen?</a:t>
              </a:r>
              <a:endParaRPr sz="1200"/>
            </a:p>
          </p:txBody>
        </p:sp>
        <p:pic>
          <p:nvPicPr>
            <p:cNvPr id="1595" name="Google Shape;1595;p143"/>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1596" name="Google Shape;1596;p143"/>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1597" name="Google Shape;1597;p143"/>
          <p:cNvSpPr txBox="1"/>
          <p:nvPr/>
        </p:nvSpPr>
        <p:spPr>
          <a:xfrm>
            <a:off x="436950" y="257275"/>
            <a:ext cx="25233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Checkpoint</a:t>
            </a:r>
            <a:endParaRPr sz="2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4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Oefening op definities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603" name="Google Shape;1603;p14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144"/>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45"/>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10" name="Google Shape;1610;p145"/>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Af te trekken netto bedragen:</a:t>
            </a:r>
            <a:endParaRPr sz="1500" b="1"/>
          </a:p>
          <a:p>
            <a:pPr marL="0" lvl="0" indent="0" algn="l" rtl="0">
              <a:spcBef>
                <a:spcPts val="0"/>
              </a:spcBef>
              <a:spcAft>
                <a:spcPts val="0"/>
              </a:spcAft>
              <a:buNone/>
            </a:pPr>
            <a:r>
              <a:rPr lang="en" sz="1300"/>
              <a:t>Verplichte inhoudingen door de werkgever.</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Inhoudingen in het kader van loonbeslag of loonoverdracht, voordelen alle aard zoals een gsm of een bedrijfswagen, bijzondere bijdrage sociale zekerheid, persoonlijke bijdrage maaltijdcheques, ...</a:t>
            </a:r>
            <a:endParaRPr sz="1300" i="1"/>
          </a:p>
        </p:txBody>
      </p:sp>
      <p:sp>
        <p:nvSpPr>
          <p:cNvPr id="1611" name="Google Shape;1611;p145"/>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46"/>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17" name="Google Shape;1617;p146"/>
          <p:cNvSpPr txBox="1"/>
          <p:nvPr/>
        </p:nvSpPr>
        <p:spPr>
          <a:xfrm>
            <a:off x="628650" y="1446250"/>
            <a:ext cx="80835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Bedrijfsvoorheffing:</a:t>
            </a:r>
            <a:endParaRPr sz="1500" b="1"/>
          </a:p>
          <a:p>
            <a:pPr marL="0" lvl="0" indent="0" algn="l" rtl="0">
              <a:spcBef>
                <a:spcPts val="0"/>
              </a:spcBef>
              <a:spcAft>
                <a:spcPts val="0"/>
              </a:spcAft>
              <a:buNone/>
            </a:pPr>
            <a:r>
              <a:rPr lang="en" sz="1300"/>
              <a:t>De bedrijfsvoorheffing wordt ingehouden op het totaal belastbare loon. Het is een voorschot op de definitieve inkomstenbelasting. Het bedrag van de bedrijfsvoorheffing wordt bepaald door loonhoogte, burgerlijke staat, gezinssituatie, …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Op het belastbare loon van 2.420 EUR wordt een bedrijfsvoorheffing ingehouden ter waarde van 320 EUR.</a:t>
            </a:r>
            <a:endParaRPr sz="1300" i="1"/>
          </a:p>
        </p:txBody>
      </p:sp>
      <p:sp>
        <p:nvSpPr>
          <p:cNvPr id="1618" name="Google Shape;1618;p146"/>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47"/>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24" name="Google Shape;1624;p147"/>
          <p:cNvSpPr txBox="1"/>
          <p:nvPr/>
        </p:nvSpPr>
        <p:spPr>
          <a:xfrm>
            <a:off x="628650" y="1357425"/>
            <a:ext cx="80835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Brutoloon:</a:t>
            </a:r>
            <a:endParaRPr sz="1500" b="1"/>
          </a:p>
          <a:p>
            <a:pPr marL="0" lvl="0" indent="0" algn="l" rtl="0">
              <a:spcBef>
                <a:spcPts val="0"/>
              </a:spcBef>
              <a:spcAft>
                <a:spcPts val="0"/>
              </a:spcAft>
              <a:buNone/>
            </a:pPr>
            <a:r>
              <a:rPr lang="en" sz="1300"/>
              <a:t>De som van alle loonelementen voor sociale en fiscale inhoudingen. O.a.: de sommen voor gepresteerde arbeid, betaalde afwezigheden, toeslagen, premies en voordelen alle aard. De werknemer betaalt hierop sociale zekerheidsbijdragen. </a:t>
            </a:r>
            <a:endParaRPr sz="15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Het brutoloon dat een werknemer krijgt op het einde van de maand. In het bedrag zijn 4 weken gepresteerde arbeid, een gsm VAA ter waarde van 10 EUR en een telefoonabonnement VAA ter waarde van 10 EUR opgenomen. Het totale brutoloon komt op 2.720 EUR.</a:t>
            </a:r>
            <a:endParaRPr sz="1300" i="1"/>
          </a:p>
        </p:txBody>
      </p:sp>
      <p:sp>
        <p:nvSpPr>
          <p:cNvPr id="1625" name="Google Shape;1625;p147"/>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48"/>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31" name="Google Shape;1631;p148"/>
          <p:cNvSpPr txBox="1"/>
          <p:nvPr/>
        </p:nvSpPr>
        <p:spPr>
          <a:xfrm>
            <a:off x="628650" y="1446250"/>
            <a:ext cx="80835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Nettoloon:</a:t>
            </a:r>
            <a:endParaRPr sz="1500" b="1"/>
          </a:p>
          <a:p>
            <a:pPr marL="0" lvl="0" indent="0" algn="l" rtl="0">
              <a:spcBef>
                <a:spcPts val="0"/>
              </a:spcBef>
              <a:spcAft>
                <a:spcPts val="0"/>
              </a:spcAft>
              <a:buNone/>
            </a:pPr>
            <a:r>
              <a:rPr lang="en" sz="1300"/>
              <a:t>Het effectief berekende maandloon na aftrek van sociale zekerheidsbijdragen en bedrijfsvoorheffing, inclusief alle netto vergoedingen en inhoudingen.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endParaRPr sz="1300" u="sng"/>
          </a:p>
          <a:p>
            <a:pPr marL="0" lvl="0" indent="0" algn="l" rtl="0">
              <a:spcBef>
                <a:spcPts val="0"/>
              </a:spcBef>
              <a:spcAft>
                <a:spcPts val="0"/>
              </a:spcAft>
              <a:buNone/>
            </a:pPr>
            <a:r>
              <a:rPr lang="en" sz="1300" i="1"/>
              <a:t>De werknemer houdt een nettoloon van 2.100 EUR over, na de aftrek van de bedrijfsvoorheffing (320 EUR) en sociale zekerheidsbijdragen (300 EUR).</a:t>
            </a:r>
            <a:endParaRPr sz="1300" i="1"/>
          </a:p>
        </p:txBody>
      </p:sp>
      <p:sp>
        <p:nvSpPr>
          <p:cNvPr id="1632" name="Google Shape;1632;p148"/>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149"/>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38" name="Google Shape;1638;p149"/>
          <p:cNvSpPr txBox="1"/>
          <p:nvPr/>
        </p:nvSpPr>
        <p:spPr>
          <a:xfrm>
            <a:off x="628650" y="1446250"/>
            <a:ext cx="80835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Netto gestort loon:</a:t>
            </a:r>
            <a:endParaRPr sz="1500" b="1"/>
          </a:p>
          <a:p>
            <a:pPr marL="0" lvl="0" indent="0" algn="l" rtl="0">
              <a:spcBef>
                <a:spcPts val="0"/>
              </a:spcBef>
              <a:spcAft>
                <a:spcPts val="0"/>
              </a:spcAft>
              <a:buNone/>
            </a:pPr>
            <a:r>
              <a:rPr lang="en" sz="1300"/>
              <a:t>Het netto gestort loon kan verschillen van het nettoloon. Dit kan voorkomen bij een herberekening van een voorgaande maand, een onkostennota,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endParaRPr sz="1300" u="sng"/>
          </a:p>
          <a:p>
            <a:pPr marL="0" lvl="0" indent="0" algn="l" rtl="0">
              <a:spcBef>
                <a:spcPts val="0"/>
              </a:spcBef>
              <a:spcAft>
                <a:spcPts val="0"/>
              </a:spcAft>
              <a:buNone/>
            </a:pPr>
            <a:r>
              <a:rPr lang="en" sz="1300" i="1"/>
              <a:t>Op de loonbrief van een werknemer staat een nettoloon van 2.000 EUR voor de maand april. Het netto gestort loon bedraagt 2.500 EUR wegens een herberekening van de maand maart.</a:t>
            </a:r>
            <a:endParaRPr sz="1300" i="1"/>
          </a:p>
        </p:txBody>
      </p:sp>
      <p:sp>
        <p:nvSpPr>
          <p:cNvPr id="1639" name="Google Shape;1639;p149"/>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553" name="Google Shape;553;p96"/>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pic>
        <p:nvPicPr>
          <p:cNvPr id="554" name="Google Shape;554;p96"/>
          <p:cNvPicPr preferRelativeResize="0"/>
          <p:nvPr/>
        </p:nvPicPr>
        <p:blipFill>
          <a:blip r:embed="rId4">
            <a:alphaModFix/>
          </a:blip>
          <a:stretch>
            <a:fillRect/>
          </a:stretch>
        </p:blipFill>
        <p:spPr>
          <a:xfrm>
            <a:off x="3237999" y="1003470"/>
            <a:ext cx="4255973" cy="2427855"/>
          </a:xfrm>
          <a:prstGeom prst="rect">
            <a:avLst/>
          </a:prstGeom>
          <a:noFill/>
          <a:ln>
            <a:noFill/>
          </a:ln>
        </p:spPr>
      </p:pic>
      <p:sp>
        <p:nvSpPr>
          <p:cNvPr id="555" name="Google Shape;555;p96"/>
          <p:cNvSpPr txBox="1"/>
          <p:nvPr/>
        </p:nvSpPr>
        <p:spPr>
          <a:xfrm>
            <a:off x="2301125" y="4322025"/>
            <a:ext cx="641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5"/>
              </a:rPr>
              <a:t>https://app.mural.co/t/beadvtc7549/m/beadvtc7549/1634137892166/9932267f2db16cc6e8f3c0e0c0be2f281ea5e5a3?sender=uebe47a55b4237413c26d5449</a:t>
            </a:r>
            <a:r>
              <a:rPr lang="en"/>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50"/>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45" name="Google Shape;1645;p150"/>
          <p:cNvSpPr txBox="1"/>
          <p:nvPr/>
        </p:nvSpPr>
        <p:spPr>
          <a:xfrm>
            <a:off x="628650" y="1446250"/>
            <a:ext cx="8083500" cy="181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Schuldbemiddeling:</a:t>
            </a:r>
            <a:endParaRPr sz="1500" b="1"/>
          </a:p>
          <a:p>
            <a:pPr marL="0" lvl="0" indent="0" algn="l" rtl="0">
              <a:spcBef>
                <a:spcPts val="0"/>
              </a:spcBef>
              <a:spcAft>
                <a:spcPts val="0"/>
              </a:spcAft>
              <a:buNone/>
            </a:pPr>
            <a:r>
              <a:rPr lang="en" sz="1300"/>
              <a:t>Bij schuldbemiddeling wordt een instantie ingeschakeld die een afbetalingsplan opstelt voor het betalen van schulden aan de schuldeisers. Het loon van een persoon wordt naar de schuldbemiddelaar gestort, die het volgens de opgestelde regeling spendeert.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persoon heeft een afbetalingsplan van 300 EUR/maand gedurende drie jaren.</a:t>
            </a:r>
            <a:endParaRPr sz="1300" i="1"/>
          </a:p>
          <a:p>
            <a:pPr marL="0" lvl="0" indent="0" algn="l" rtl="0">
              <a:spcBef>
                <a:spcPts val="0"/>
              </a:spcBef>
              <a:spcAft>
                <a:spcPts val="0"/>
              </a:spcAft>
              <a:buNone/>
            </a:pPr>
            <a:endParaRPr sz="1300" i="1"/>
          </a:p>
        </p:txBody>
      </p:sp>
      <p:sp>
        <p:nvSpPr>
          <p:cNvPr id="1646" name="Google Shape;1646;p150"/>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51"/>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52" name="Google Shape;1652;p151"/>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Periodiciteit verloning:</a:t>
            </a:r>
            <a:endParaRPr sz="1500" b="1"/>
          </a:p>
          <a:p>
            <a:pPr marL="0" lvl="0" indent="0" algn="l" rtl="0">
              <a:spcBef>
                <a:spcPts val="0"/>
              </a:spcBef>
              <a:spcAft>
                <a:spcPts val="0"/>
              </a:spcAft>
              <a:buNone/>
            </a:pPr>
            <a:r>
              <a:rPr lang="en" sz="1300"/>
              <a:t>Heeft betrekking op het verschil tussen een éénmalige verloning en een gewone, periodieke verloning.</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werknemer krijgt steeds een periodiek maandelijkse verloning, maar krijgt in december een éénmalige verloning de eindejaarspremie.</a:t>
            </a:r>
            <a:endParaRPr sz="1300" i="1"/>
          </a:p>
        </p:txBody>
      </p:sp>
      <p:sp>
        <p:nvSpPr>
          <p:cNvPr id="1653" name="Google Shape;1653;p151"/>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52"/>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59" name="Google Shape;1659;p152"/>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Supplementaire belastbare bedragen:</a:t>
            </a:r>
            <a:endParaRPr sz="1500" b="1"/>
          </a:p>
          <a:p>
            <a:pPr marL="0" lvl="0" indent="0" algn="l" rtl="0">
              <a:spcBef>
                <a:spcPts val="0"/>
              </a:spcBef>
              <a:spcAft>
                <a:spcPts val="0"/>
              </a:spcAft>
              <a:buNone/>
            </a:pPr>
            <a:r>
              <a:rPr lang="en" sz="1300"/>
              <a:t>Bijkomende sommen die aan het brutoloon toegevoegd worden. Deze zijn vrijgesteld van inhoudingen voor de sociale zekerheid.</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endParaRPr sz="1300" u="sng"/>
          </a:p>
          <a:p>
            <a:pPr marL="0" lvl="0" indent="0" algn="l" rtl="0">
              <a:spcBef>
                <a:spcPts val="0"/>
              </a:spcBef>
              <a:spcAft>
                <a:spcPts val="0"/>
              </a:spcAft>
              <a:buNone/>
            </a:pPr>
            <a:r>
              <a:rPr lang="en" sz="1300" i="1"/>
              <a:t>Eindejaarspremie, bonussen, gewaarborgd maandloon ziekte, dubbel vakantiegeld, ...</a:t>
            </a:r>
            <a:endParaRPr sz="1300" i="1"/>
          </a:p>
        </p:txBody>
      </p:sp>
      <p:sp>
        <p:nvSpPr>
          <p:cNvPr id="1660" name="Google Shape;1660;p152"/>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53"/>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66" name="Google Shape;1666;p153"/>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Supplementaire nettobedragen:</a:t>
            </a:r>
            <a:endParaRPr sz="1500" b="1"/>
          </a:p>
          <a:p>
            <a:pPr marL="0" lvl="0" indent="0" algn="l" rtl="0">
              <a:spcBef>
                <a:spcPts val="0"/>
              </a:spcBef>
              <a:spcAft>
                <a:spcPts val="0"/>
              </a:spcAft>
              <a:buNone/>
            </a:pPr>
            <a:r>
              <a:rPr lang="en" sz="1300"/>
              <a:t>Bijkomende netto sommen die aan het nettoloon toegevoegd worden. Deze zijn vrijgesteld van belastingen en RSZ.</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Communicatievergoeding, fiscale werkbonus, onkostenvergoeding, verplaatsingskosten, ...</a:t>
            </a:r>
            <a:endParaRPr sz="1300" i="1"/>
          </a:p>
        </p:txBody>
      </p:sp>
      <p:sp>
        <p:nvSpPr>
          <p:cNvPr id="1667" name="Google Shape;1667;p153"/>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54"/>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73" name="Google Shape;1673;p154"/>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Verloningsperiode:</a:t>
            </a:r>
            <a:endParaRPr sz="1500" b="1"/>
          </a:p>
          <a:p>
            <a:pPr marL="0" lvl="0" indent="0" algn="l" rtl="0">
              <a:spcBef>
                <a:spcPts val="0"/>
              </a:spcBef>
              <a:spcAft>
                <a:spcPts val="0"/>
              </a:spcAft>
              <a:buNone/>
            </a:pPr>
            <a:r>
              <a:rPr lang="en" sz="1300"/>
              <a:t>Een bepaalde tijdsduur met een start- en eindmoment die dient als referentie voor de bepaling van het brutoloon.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werknemer krijgt een loon uitbetaald voor de periode 1 juli 2021 tot en met 31 juli 2021.</a:t>
            </a:r>
            <a:endParaRPr sz="1300" i="1"/>
          </a:p>
        </p:txBody>
      </p:sp>
      <p:sp>
        <p:nvSpPr>
          <p:cNvPr id="1674" name="Google Shape;1674;p154"/>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55"/>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80" name="Google Shape;1680;p155"/>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Contractperiode:</a:t>
            </a:r>
            <a:endParaRPr sz="1500" b="1"/>
          </a:p>
          <a:p>
            <a:pPr marL="0" lvl="0" indent="0" algn="l" rtl="0">
              <a:spcBef>
                <a:spcPts val="0"/>
              </a:spcBef>
              <a:spcAft>
                <a:spcPts val="0"/>
              </a:spcAft>
              <a:buNone/>
            </a:pPr>
            <a:r>
              <a:rPr lang="en" sz="1300"/>
              <a:t>Periode waarover in een arbeidscontract een overeenkomst is afgesloten. Een contractperiode heeft een begindatum, en in sommige gevallen een einddatum. Dat is dan de uitdienstdatum.</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De contractperiode van een persoon start vanaf 1 september 2020. </a:t>
            </a:r>
            <a:endParaRPr sz="1300" i="1"/>
          </a:p>
        </p:txBody>
      </p:sp>
      <p:sp>
        <p:nvSpPr>
          <p:cNvPr id="1681" name="Google Shape;1681;p155"/>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56"/>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87" name="Google Shape;1687;p156"/>
          <p:cNvSpPr txBox="1"/>
          <p:nvPr/>
        </p:nvSpPr>
        <p:spPr>
          <a:xfrm>
            <a:off x="628650" y="1446250"/>
            <a:ext cx="80835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Overeenkomst:</a:t>
            </a:r>
            <a:endParaRPr sz="1500" b="1"/>
          </a:p>
          <a:p>
            <a:pPr marL="0" lvl="0" indent="0" algn="l" rtl="0">
              <a:spcBef>
                <a:spcPts val="0"/>
              </a:spcBef>
              <a:spcAft>
                <a:spcPts val="0"/>
              </a:spcAft>
              <a:buNone/>
            </a:pPr>
            <a:r>
              <a:rPr lang="en" sz="1300"/>
              <a:t>Voltijds of deeltijds.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persoon heeft een voltijds contract.</a:t>
            </a:r>
            <a:endParaRPr sz="1300" i="1"/>
          </a:p>
        </p:txBody>
      </p:sp>
      <p:sp>
        <p:nvSpPr>
          <p:cNvPr id="1688" name="Google Shape;1688;p156"/>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157"/>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694" name="Google Shape;1694;p157"/>
          <p:cNvSpPr txBox="1"/>
          <p:nvPr/>
        </p:nvSpPr>
        <p:spPr>
          <a:xfrm>
            <a:off x="628650" y="1446250"/>
            <a:ext cx="8083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Personen fiscaal ten laste:</a:t>
            </a:r>
            <a:endParaRPr sz="1500" b="1"/>
          </a:p>
          <a:p>
            <a:pPr marL="0" lvl="0" indent="0" algn="l" rtl="0">
              <a:spcBef>
                <a:spcPts val="0"/>
              </a:spcBef>
              <a:spcAft>
                <a:spcPts val="0"/>
              </a:spcAft>
              <a:buNone/>
            </a:pPr>
            <a:r>
              <a:rPr lang="en" sz="1300"/>
              <a:t>Wie personen fiscaal ten laste heeft krijgt een belastingvoordeel, nl. een verhoging van het belastingvrij minimum.</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persoon heeft 2 kinderen ten laste.</a:t>
            </a:r>
            <a:endParaRPr sz="1300" i="1"/>
          </a:p>
        </p:txBody>
      </p:sp>
      <p:sp>
        <p:nvSpPr>
          <p:cNvPr id="1695" name="Google Shape;1695;p157"/>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58"/>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701" name="Google Shape;1701;p158"/>
          <p:cNvSpPr txBox="1"/>
          <p:nvPr/>
        </p:nvSpPr>
        <p:spPr>
          <a:xfrm>
            <a:off x="628650" y="1446250"/>
            <a:ext cx="80835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Statuut:</a:t>
            </a:r>
            <a:endParaRPr sz="1500" b="1"/>
          </a:p>
          <a:p>
            <a:pPr marL="0" lvl="0" indent="0" algn="l" rtl="0">
              <a:spcBef>
                <a:spcPts val="0"/>
              </a:spcBef>
              <a:spcAft>
                <a:spcPts val="0"/>
              </a:spcAft>
              <a:buNone/>
            </a:pPr>
            <a:r>
              <a:rPr lang="en" sz="1300"/>
              <a:t>Werknemer, (federaal / lokaal / …) ambtenaar, student, …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persoon heeft het statuut “werknemer”.</a:t>
            </a:r>
            <a:endParaRPr sz="1300" i="1"/>
          </a:p>
        </p:txBody>
      </p:sp>
      <p:sp>
        <p:nvSpPr>
          <p:cNvPr id="1702" name="Google Shape;1702;p158"/>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59"/>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708" name="Google Shape;1708;p159"/>
          <p:cNvSpPr txBox="1"/>
          <p:nvPr/>
        </p:nvSpPr>
        <p:spPr>
          <a:xfrm>
            <a:off x="628650" y="1446250"/>
            <a:ext cx="82005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Tewerkstellingsbreuk:</a:t>
            </a:r>
            <a:endParaRPr sz="1500" b="1"/>
          </a:p>
          <a:p>
            <a:pPr marL="0" lvl="0" indent="0" algn="l" rtl="0">
              <a:spcBef>
                <a:spcPts val="0"/>
              </a:spcBef>
              <a:spcAft>
                <a:spcPts val="0"/>
              </a:spcAft>
              <a:buNone/>
            </a:pPr>
            <a:r>
              <a:rPr lang="en" sz="1300"/>
              <a:t>Het gemiddeld aantal uren per week waarin de werknemer geacht wordt te werken op basis van zijn contract, gedeeld door het gemiddeld aantal uren per week waarin een modelpersoon geacht wordt te werken.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Anders gezegd: Q/S, waarbij Q = de normale gemiddelde arbeidsduur van de werknemer, en S = de normale gemiddelde arbeidsduur van de modelpersoon.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persoon werkt deeltijds en heeft een tewerkstellingsbreuk van 20u/40u.</a:t>
            </a:r>
            <a:endParaRPr sz="1300" i="1"/>
          </a:p>
        </p:txBody>
      </p:sp>
      <p:sp>
        <p:nvSpPr>
          <p:cNvPr id="1709" name="Google Shape;1709;p159"/>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Samenvatting van de vorige workshop </a:t>
            </a:r>
            <a:endParaRPr/>
          </a:p>
          <a:p>
            <a:pPr marL="0" lvl="0" indent="0" algn="r" rtl="0">
              <a:lnSpc>
                <a:spcPct val="102702"/>
              </a:lnSpc>
              <a:spcBef>
                <a:spcPts val="0"/>
              </a:spcBef>
              <a:spcAft>
                <a:spcPts val="0"/>
              </a:spcAft>
              <a:buSzPts val="3700"/>
              <a:buNone/>
            </a:pPr>
            <a:endParaRPr/>
          </a:p>
        </p:txBody>
      </p:sp>
      <p:sp>
        <p:nvSpPr>
          <p:cNvPr id="561" name="Google Shape;561;p9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p9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713"/>
        <p:cNvGrpSpPr/>
        <p:nvPr/>
      </p:nvGrpSpPr>
      <p:grpSpPr>
        <a:xfrm>
          <a:off x="0" y="0"/>
          <a:ext cx="0" cy="0"/>
          <a:chOff x="0" y="0"/>
          <a:chExt cx="0" cy="0"/>
        </a:xfrm>
      </p:grpSpPr>
      <p:sp>
        <p:nvSpPr>
          <p:cNvPr id="1714" name="Google Shape;1714;p16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Optionele oefening</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715" name="Google Shape;1715;p16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16" name="Google Shape;1716;p16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720"/>
        <p:cNvGrpSpPr/>
        <p:nvPr/>
      </p:nvGrpSpPr>
      <p:grpSpPr>
        <a:xfrm>
          <a:off x="0" y="0"/>
          <a:ext cx="0" cy="0"/>
          <a:chOff x="0" y="0"/>
          <a:chExt cx="0" cy="0"/>
        </a:xfrm>
      </p:grpSpPr>
      <p:sp>
        <p:nvSpPr>
          <p:cNvPr id="1721" name="Google Shape;1721;p161"/>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722" name="Google Shape;1722;p161"/>
          <p:cNvSpPr txBox="1"/>
          <p:nvPr/>
        </p:nvSpPr>
        <p:spPr>
          <a:xfrm>
            <a:off x="628650" y="1364825"/>
            <a:ext cx="81633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Basisloon:</a:t>
            </a:r>
            <a:endParaRPr sz="1500" b="1"/>
          </a:p>
          <a:p>
            <a:pPr marL="0" lvl="0" indent="0" algn="l" rtl="0">
              <a:spcBef>
                <a:spcPts val="0"/>
              </a:spcBef>
              <a:spcAft>
                <a:spcPts val="0"/>
              </a:spcAft>
              <a:buNone/>
            </a:pPr>
            <a:r>
              <a:rPr lang="en" sz="1300"/>
              <a:t>Vast theoretisch brutoloon dat aan de werknemer maandelijks toegekend wordt bij volledige of gelijkgestelde prestaties. Er wordt geen rekening gehouden met toeslagen, premies, commissies, voordelen alle aard, vakantiegeld, …</a:t>
            </a:r>
            <a:endParaRPr sz="15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Een werknemer krijgt een basismaandloon van 2.700 EUR, op basis van 21 gewerkte dagen.</a:t>
            </a:r>
            <a:endParaRPr sz="1300" i="1"/>
          </a:p>
        </p:txBody>
      </p:sp>
      <p:sp>
        <p:nvSpPr>
          <p:cNvPr id="1723" name="Google Shape;1723;p161"/>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727"/>
        <p:cNvGrpSpPr/>
        <p:nvPr/>
      </p:nvGrpSpPr>
      <p:grpSpPr>
        <a:xfrm>
          <a:off x="0" y="0"/>
          <a:ext cx="0" cy="0"/>
          <a:chOff x="0" y="0"/>
          <a:chExt cx="0" cy="0"/>
        </a:xfrm>
      </p:grpSpPr>
      <p:sp>
        <p:nvSpPr>
          <p:cNvPr id="1728" name="Google Shape;1728;p162"/>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Praktische </a:t>
            </a:r>
            <a:r>
              <a:rPr lang="en" sz="2800" b="1" i="0" u="none" strike="noStrike" cap="none">
                <a:solidFill>
                  <a:srgbClr val="000000"/>
                </a:solidFill>
                <a:latin typeface="Arial"/>
                <a:ea typeface="Arial"/>
                <a:cs typeface="Arial"/>
                <a:sym typeface="Arial"/>
              </a:rPr>
              <a:t>oefening</a:t>
            </a:r>
            <a:r>
              <a:rPr lang="en" sz="2800" b="1"/>
              <a:t> - Definitie check voor het OSLO applicatieprofiel</a:t>
            </a:r>
            <a:endParaRPr sz="2800" b="0" i="1" u="none" strike="noStrike" cap="none">
              <a:solidFill>
                <a:srgbClr val="000000"/>
              </a:solidFill>
              <a:latin typeface="Arial"/>
              <a:ea typeface="Arial"/>
              <a:cs typeface="Arial"/>
              <a:sym typeface="Arial"/>
            </a:endParaRPr>
          </a:p>
        </p:txBody>
      </p:sp>
      <p:sp>
        <p:nvSpPr>
          <p:cNvPr id="1729" name="Google Shape;1729;p162"/>
          <p:cNvSpPr txBox="1"/>
          <p:nvPr/>
        </p:nvSpPr>
        <p:spPr>
          <a:xfrm>
            <a:off x="628650" y="1401850"/>
            <a:ext cx="80835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Belastbaar loon:</a:t>
            </a:r>
            <a:endParaRPr sz="1500" b="1"/>
          </a:p>
          <a:p>
            <a:pPr marL="0" lvl="0" indent="0" algn="l" rtl="0">
              <a:spcBef>
                <a:spcPts val="0"/>
              </a:spcBef>
              <a:spcAft>
                <a:spcPts val="0"/>
              </a:spcAft>
              <a:buNone/>
            </a:pPr>
            <a:r>
              <a:rPr lang="en" sz="1300"/>
              <a:t>Dit is het brutoloon na de sociale en fiscale inhoudingen, en desgevallend verhoogd met eventuele belastbare vergoedingen of voordelen.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u="sng"/>
              <a:t>Praktisch voorbeeld</a:t>
            </a:r>
            <a:r>
              <a:rPr lang="en" sz="1300"/>
              <a:t>:</a:t>
            </a:r>
            <a:endParaRPr sz="1300"/>
          </a:p>
          <a:p>
            <a:pPr marL="0" lvl="0" indent="0" algn="l" rtl="0">
              <a:spcBef>
                <a:spcPts val="0"/>
              </a:spcBef>
              <a:spcAft>
                <a:spcPts val="0"/>
              </a:spcAft>
              <a:buNone/>
            </a:pPr>
            <a:r>
              <a:rPr lang="en" sz="1300" i="1"/>
              <a:t>Van het brutoloon ter waarde van 2.720 EUR wordt er 300 EUR bijdrage voor sociale zekerheid ingehouden. Het belastbaar loon bedraagt 2.420 EUR.</a:t>
            </a:r>
            <a:endParaRPr sz="1300" i="1"/>
          </a:p>
        </p:txBody>
      </p:sp>
      <p:sp>
        <p:nvSpPr>
          <p:cNvPr id="1730" name="Google Shape;1730;p162"/>
          <p:cNvSpPr/>
          <p:nvPr/>
        </p:nvSpPr>
        <p:spPr>
          <a:xfrm>
            <a:off x="2225750" y="3419725"/>
            <a:ext cx="5439000" cy="1593900"/>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600" b="1">
                <a:solidFill>
                  <a:srgbClr val="373636"/>
                </a:solidFill>
              </a:rPr>
              <a:t>Geef jullie input </a:t>
            </a:r>
            <a:r>
              <a:rPr lang="en" sz="1600">
                <a:solidFill>
                  <a:srgbClr val="373636"/>
                </a:solidFill>
              </a:rPr>
              <a:t>door een bericht te typen in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457200" marR="0" lvl="0" indent="-330200" algn="l" rtl="0">
              <a:lnSpc>
                <a:spcPct val="100000"/>
              </a:lnSpc>
              <a:spcBef>
                <a:spcPts val="0"/>
              </a:spcBef>
              <a:spcAft>
                <a:spcPts val="0"/>
              </a:spcAft>
              <a:buSzPts val="1600"/>
              <a:buChar char="➔"/>
            </a:pPr>
            <a:r>
              <a:rPr lang="en" sz="1600" b="1">
                <a:solidFill>
                  <a:schemeClr val="dk1"/>
                </a:solidFill>
              </a:rPr>
              <a:t>+1</a:t>
            </a:r>
            <a:r>
              <a:rPr lang="en" sz="1600">
                <a:solidFill>
                  <a:schemeClr val="dk1"/>
                </a:solidFill>
              </a:rPr>
              <a:t> 	= </a:t>
            </a:r>
            <a:r>
              <a:rPr lang="en" sz="1600">
                <a:solidFill>
                  <a:srgbClr val="373636"/>
                </a:solidFill>
              </a:rPr>
              <a:t>Akkoord</a:t>
            </a:r>
            <a:endParaRPr sz="1600">
              <a:solidFill>
                <a:srgbClr val="373636"/>
              </a:solidFill>
            </a:endParaRPr>
          </a:p>
          <a:p>
            <a:pPr marL="457200" lvl="0" indent="-330200" algn="l" rtl="0">
              <a:spcBef>
                <a:spcPts val="0"/>
              </a:spcBef>
              <a:spcAft>
                <a:spcPts val="0"/>
              </a:spcAft>
              <a:buSzPts val="1600"/>
              <a:buChar char="➔"/>
            </a:pPr>
            <a:r>
              <a:rPr lang="en" sz="1600" b="1">
                <a:solidFill>
                  <a:schemeClr val="dk1"/>
                </a:solidFill>
              </a:rPr>
              <a:t>- 1	</a:t>
            </a:r>
            <a:r>
              <a:rPr lang="en" sz="1600">
                <a:solidFill>
                  <a:srgbClr val="373636"/>
                </a:solidFill>
              </a:rPr>
              <a:t>= Niet akkoord</a:t>
            </a:r>
            <a:endParaRPr sz="1600">
              <a:solidFill>
                <a:srgbClr val="373636"/>
              </a:solidFill>
            </a:endParaRPr>
          </a:p>
          <a:p>
            <a:pPr marL="457200" lvl="0" indent="-330200" algn="l" rtl="0">
              <a:spcBef>
                <a:spcPts val="0"/>
              </a:spcBef>
              <a:spcAft>
                <a:spcPts val="0"/>
              </a:spcAft>
              <a:buClr>
                <a:srgbClr val="373636"/>
              </a:buClr>
              <a:buSzPts val="1600"/>
              <a:buChar char="➔"/>
            </a:pPr>
            <a:r>
              <a:rPr lang="en" sz="1600" b="1">
                <a:solidFill>
                  <a:srgbClr val="373636"/>
                </a:solidFill>
              </a:rPr>
              <a:t> 0</a:t>
            </a:r>
            <a:r>
              <a:rPr lang="en" sz="1600">
                <a:solidFill>
                  <a:srgbClr val="373636"/>
                </a:solidFill>
              </a:rPr>
              <a:t> 	= Geen mening</a:t>
            </a:r>
            <a:endParaRPr sz="1600">
              <a:solidFill>
                <a:srgbClr val="37363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6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736" name="Google Shape;1736;p16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7" name="Google Shape;1737;p16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164"/>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743" name="Google Shape;1743;p164"/>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Waarom doen we ... ?</a:t>
            </a:r>
            <a:endParaRPr/>
          </a:p>
        </p:txBody>
      </p:sp>
      <p:sp>
        <p:nvSpPr>
          <p:cNvPr id="1744" name="Google Shape;1744;p164"/>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Moeten we niet ... toevoegen ?</a:t>
            </a:r>
            <a:endParaRPr/>
          </a:p>
        </p:txBody>
      </p:sp>
      <p:sp>
        <p:nvSpPr>
          <p:cNvPr id="1745" name="Google Shape;1745;p164"/>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Kunnen we niet beter ... ?</a:t>
            </a:r>
            <a:endParaRPr/>
          </a:p>
        </p:txBody>
      </p:sp>
      <p:sp>
        <p:nvSpPr>
          <p:cNvPr id="1746" name="Google Shape;1746;p164"/>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65"/>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752" name="Google Shape;1752;p165"/>
          <p:cNvGrpSpPr/>
          <p:nvPr/>
        </p:nvGrpSpPr>
        <p:grpSpPr>
          <a:xfrm>
            <a:off x="641992" y="1367322"/>
            <a:ext cx="478299" cy="478299"/>
            <a:chOff x="4640263" y="1219200"/>
            <a:chExt cx="123825" cy="123825"/>
          </a:xfrm>
        </p:grpSpPr>
        <p:sp>
          <p:nvSpPr>
            <p:cNvPr id="1753" name="Google Shape;1753;p16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4" name="Google Shape;1754;p16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5" name="Google Shape;1755;p16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6" name="Google Shape;1756;p16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7" name="Google Shape;1757;p16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758" name="Google Shape;1758;p165"/>
          <p:cNvGrpSpPr/>
          <p:nvPr/>
        </p:nvGrpSpPr>
        <p:grpSpPr>
          <a:xfrm>
            <a:off x="630430" y="2445462"/>
            <a:ext cx="470610" cy="478327"/>
            <a:chOff x="6215424" y="4028218"/>
            <a:chExt cx="202814" cy="206140"/>
          </a:xfrm>
        </p:grpSpPr>
        <p:sp>
          <p:nvSpPr>
            <p:cNvPr id="1759" name="Google Shape;1759;p16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760" name="Google Shape;1760;p16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761" name="Google Shape;1761;p16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762" name="Google Shape;1762;p16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763" name="Google Shape;1763;p16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764" name="Google Shape;1764;p165"/>
          <p:cNvGrpSpPr/>
          <p:nvPr/>
        </p:nvGrpSpPr>
        <p:grpSpPr>
          <a:xfrm>
            <a:off x="636286" y="3601998"/>
            <a:ext cx="471655" cy="471655"/>
            <a:chOff x="4287838" y="1854201"/>
            <a:chExt cx="149225" cy="149225"/>
          </a:xfrm>
        </p:grpSpPr>
        <p:sp>
          <p:nvSpPr>
            <p:cNvPr id="1765" name="Google Shape;1765;p16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766" name="Google Shape;1766;p165"/>
            <p:cNvCxnSpPr/>
            <p:nvPr/>
          </p:nvCxnSpPr>
          <p:spPr>
            <a:xfrm>
              <a:off x="4375150" y="1884363"/>
              <a:ext cx="0" cy="0"/>
            </a:xfrm>
            <a:prstGeom prst="straightConnector1">
              <a:avLst/>
            </a:prstGeom>
            <a:noFill/>
            <a:ln>
              <a:noFill/>
            </a:ln>
          </p:spPr>
        </p:cxnSp>
        <p:cxnSp>
          <p:nvCxnSpPr>
            <p:cNvPr id="1767" name="Google Shape;1767;p165"/>
            <p:cNvCxnSpPr/>
            <p:nvPr/>
          </p:nvCxnSpPr>
          <p:spPr>
            <a:xfrm>
              <a:off x="4375150" y="1884363"/>
              <a:ext cx="0" cy="0"/>
            </a:xfrm>
            <a:prstGeom prst="straightConnector1">
              <a:avLst/>
            </a:prstGeom>
            <a:noFill/>
            <a:ln>
              <a:noFill/>
            </a:ln>
          </p:spPr>
        </p:cxnSp>
        <p:sp>
          <p:nvSpPr>
            <p:cNvPr id="1768" name="Google Shape;1768;p16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769" name="Google Shape;1769;p165"/>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Verwerken van alle input uit de</a:t>
            </a:r>
            <a:r>
              <a:rPr lang="en" sz="1600"/>
              <a:t> thematische </a:t>
            </a:r>
            <a:r>
              <a:rPr lang="en" sz="1600" b="0" i="0" u="none" strike="noStrike" cap="none">
                <a:solidFill>
                  <a:srgbClr val="000000"/>
                </a:solidFill>
                <a:latin typeface="Arial"/>
                <a:ea typeface="Arial"/>
                <a:cs typeface="Arial"/>
                <a:sym typeface="Arial"/>
              </a:rPr>
              <a:t>werkgroep.</a:t>
            </a:r>
            <a:endParaRPr/>
          </a:p>
        </p:txBody>
      </p:sp>
      <p:sp>
        <p:nvSpPr>
          <p:cNvPr id="1770" name="Google Shape;1770;p165"/>
          <p:cNvSpPr txBox="1"/>
          <p:nvPr/>
        </p:nvSpPr>
        <p:spPr>
          <a:xfrm>
            <a:off x="1267625" y="24931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dirty="0">
                <a:solidFill>
                  <a:srgbClr val="000000"/>
                </a:solidFill>
                <a:latin typeface="Arial"/>
                <a:ea typeface="Arial"/>
                <a:cs typeface="Arial"/>
                <a:sym typeface="Arial"/>
              </a:rPr>
              <a:t>Rondsturen van een </a:t>
            </a:r>
            <a:r>
              <a:rPr lang="en" sz="1600" u="none" dirty="0">
                <a:solidFill>
                  <a:srgbClr val="000000"/>
                </a:solidFill>
              </a:rPr>
              <a:t>verslag </a:t>
            </a:r>
            <a:r>
              <a:rPr lang="en" sz="1600" b="0" i="0" u="none" strike="noStrike" cap="none" dirty="0">
                <a:solidFill>
                  <a:srgbClr val="000000"/>
                </a:solidFill>
                <a:latin typeface="Arial"/>
                <a:ea typeface="Arial"/>
                <a:cs typeface="Arial"/>
                <a:sym typeface="Arial"/>
              </a:rPr>
              <a:t>van deze werkgroep. Feedback is zeker welkom.</a:t>
            </a:r>
            <a:endParaRPr dirty="0"/>
          </a:p>
        </p:txBody>
      </p:sp>
      <p:sp>
        <p:nvSpPr>
          <p:cNvPr id="1771" name="Google Shape;1771;p165"/>
          <p:cNvSpPr txBox="1"/>
          <p:nvPr/>
        </p:nvSpPr>
        <p:spPr>
          <a:xfrm>
            <a:off x="1267574" y="36684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Feedback capteren via e-mai</a:t>
            </a:r>
            <a:r>
              <a:rPr lang="en" sz="1600"/>
              <a:t>l en </a:t>
            </a:r>
            <a:r>
              <a:rPr lang="en" sz="1600" b="0" i="0" u="none" strike="noStrike" cap="none">
                <a:solidFill>
                  <a:srgbClr val="000000"/>
                </a:solidFill>
                <a:latin typeface="Arial"/>
                <a:ea typeface="Arial"/>
                <a:cs typeface="Arial"/>
                <a:sym typeface="Arial"/>
              </a:rPr>
              <a:t>GitHub!</a:t>
            </a:r>
            <a:endParaRPr/>
          </a:p>
        </p:txBody>
      </p:sp>
      <p:sp>
        <p:nvSpPr>
          <p:cNvPr id="1772" name="Google Shape;1772;p16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Volgende stappen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166"/>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6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779" name="Google Shape;1779;p166"/>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dk1"/>
                </a:solidFill>
                <a:latin typeface="Arial"/>
                <a:ea typeface="Arial"/>
                <a:cs typeface="Arial"/>
                <a:sym typeface="Arial"/>
              </a:rPr>
              <a:t>Feedback kan gegeven worden via mail naar onderstaande contacten:</a:t>
            </a:r>
            <a:endParaRPr sz="1300">
              <a:solidFill>
                <a:schemeClr val="dk1"/>
              </a:solidFill>
            </a:endParaRPr>
          </a:p>
          <a:p>
            <a:pPr marL="285750" marR="0" lvl="0" indent="-279400" algn="l" rtl="0">
              <a:lnSpc>
                <a:spcPct val="100000"/>
              </a:lnSpc>
              <a:spcBef>
                <a:spcPts val="0"/>
              </a:spcBef>
              <a:spcAft>
                <a:spcPts val="0"/>
              </a:spcAft>
              <a:buSzPts val="1300"/>
              <a:buChar char="•"/>
            </a:pPr>
            <a:r>
              <a:rPr lang="en" sz="1300" u="sng">
                <a:solidFill>
                  <a:schemeClr val="hlink"/>
                </a:solidFill>
                <a:hlinkClick r:id="rId3"/>
              </a:rPr>
              <a:t>yves.meersmans@vlaanderen.be</a:t>
            </a:r>
            <a:r>
              <a:rPr lang="en" sz="1300">
                <a:solidFill>
                  <a:schemeClr val="dk1"/>
                </a:solidFill>
              </a:rPr>
              <a:t> </a:t>
            </a:r>
            <a:endParaRPr sz="1300"/>
          </a:p>
          <a:p>
            <a:pPr marL="285750" marR="0" lvl="0" indent="-279400" algn="l" rtl="0">
              <a:lnSpc>
                <a:spcPct val="100000"/>
              </a:lnSpc>
              <a:spcBef>
                <a:spcPts val="0"/>
              </a:spcBef>
              <a:spcAft>
                <a:spcPts val="0"/>
              </a:spcAft>
              <a:buClr>
                <a:schemeClr val="dk1"/>
              </a:buClr>
              <a:buSzPts val="1300"/>
              <a:buFont typeface="Arial"/>
              <a:buChar char="•"/>
            </a:pPr>
            <a:r>
              <a:rPr lang="en" sz="1300" u="sng">
                <a:solidFill>
                  <a:schemeClr val="hlink"/>
                </a:solidFill>
                <a:hlinkClick r:id="rId4"/>
              </a:rPr>
              <a:t>laurens.vercauteren@vlaanderen.be</a:t>
            </a:r>
            <a:endParaRPr sz="1500">
              <a:solidFill>
                <a:schemeClr val="dk1"/>
              </a:solidFill>
            </a:endParaRPr>
          </a:p>
          <a:p>
            <a:pPr marL="285750" marR="0" lvl="0" indent="-292100" algn="l" rtl="0">
              <a:lnSpc>
                <a:spcPct val="100000"/>
              </a:lnSpc>
              <a:spcBef>
                <a:spcPts val="0"/>
              </a:spcBef>
              <a:spcAft>
                <a:spcPts val="0"/>
              </a:spcAft>
              <a:buClr>
                <a:schemeClr val="dk1"/>
              </a:buClr>
              <a:buSzPts val="1500"/>
              <a:buChar char="•"/>
            </a:pPr>
            <a:r>
              <a:rPr lang="en" sz="1300" u="sng">
                <a:solidFill>
                  <a:schemeClr val="hlink"/>
                </a:solidFill>
                <a:hlinkClick r:id="rId5"/>
              </a:rPr>
              <a:t>eva.derore@vlaanderen.be</a:t>
            </a:r>
            <a:r>
              <a:rPr lang="en" sz="1300">
                <a:solidFill>
                  <a:schemeClr val="dk1"/>
                </a:solidFill>
              </a:rPr>
              <a:t> </a:t>
            </a:r>
            <a:endParaRPr sz="1500">
              <a:solidFill>
                <a:schemeClr val="dk1"/>
              </a:solidFill>
            </a:endParaRPr>
          </a:p>
        </p:txBody>
      </p:sp>
      <p:sp>
        <p:nvSpPr>
          <p:cNvPr id="1780" name="Google Shape;1780;p166"/>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1" name="Google Shape;1781;p166"/>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1782" name="Google Shape;1782;p166"/>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en" sz="1500" u="sng">
                <a:solidFill>
                  <a:schemeClr val="hlink"/>
                </a:solidFill>
                <a:hlinkClick r:id="rId7"/>
              </a:rPr>
              <a:t>https://github.com/Informatievlaanderen/OSLOthema-loongegevens</a:t>
            </a:r>
            <a:r>
              <a:rPr lang="en" sz="1500">
                <a:solidFill>
                  <a:schemeClr val="lt1"/>
                </a:solidFill>
              </a:rPr>
              <a:t> </a:t>
            </a:r>
            <a:endParaRPr sz="1500" b="0" i="0" u="none" strike="noStrike" cap="none">
              <a:solidFill>
                <a:schemeClr val="lt1"/>
              </a:solidFill>
              <a:latin typeface="Arial"/>
              <a:ea typeface="Arial"/>
              <a:cs typeface="Arial"/>
              <a:sym typeface="Arial"/>
            </a:endParaRPr>
          </a:p>
        </p:txBody>
      </p:sp>
      <p:sp>
        <p:nvSpPr>
          <p:cNvPr id="1783" name="Google Shape;1783;p16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Feedback</a:t>
            </a:r>
            <a:endParaRPr/>
          </a:p>
        </p:txBody>
      </p:sp>
      <p:sp>
        <p:nvSpPr>
          <p:cNvPr id="1784" name="Google Shape;1784;p166"/>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167"/>
          <p:cNvSpPr txBox="1"/>
          <p:nvPr/>
        </p:nvSpPr>
        <p:spPr>
          <a:xfrm>
            <a:off x="628650" y="80149"/>
            <a:ext cx="7886700" cy="604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Thematische werkgroepen (OSLO)</a:t>
            </a:r>
            <a:endParaRPr/>
          </a:p>
        </p:txBody>
      </p:sp>
      <p:sp>
        <p:nvSpPr>
          <p:cNvPr id="1790" name="Google Shape;1790;p167"/>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1" name="Google Shape;1791;p167"/>
          <p:cNvSpPr/>
          <p:nvPr/>
        </p:nvSpPr>
        <p:spPr>
          <a:xfrm rot="5400000">
            <a:off x="8469425" y="2485620"/>
            <a:ext cx="321600" cy="1779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p:txBody>
      </p:sp>
      <p:cxnSp>
        <p:nvCxnSpPr>
          <p:cNvPr id="1792" name="Google Shape;1792;p167"/>
          <p:cNvCxnSpPr/>
          <p:nvPr/>
        </p:nvCxnSpPr>
        <p:spPr>
          <a:xfrm>
            <a:off x="2401465" y="2663716"/>
            <a:ext cx="0" cy="547500"/>
          </a:xfrm>
          <a:prstGeom prst="straightConnector1">
            <a:avLst/>
          </a:prstGeom>
          <a:noFill/>
          <a:ln w="12700" cap="sq" cmpd="sng">
            <a:solidFill>
              <a:srgbClr val="6B6B6B"/>
            </a:solidFill>
            <a:prstDash val="solid"/>
            <a:round/>
            <a:headEnd type="none" w="sm" len="sm"/>
            <a:tailEnd type="diamond" w="med" len="med"/>
          </a:ln>
        </p:spPr>
      </p:cxnSp>
      <p:sp>
        <p:nvSpPr>
          <p:cNvPr id="1793" name="Google Shape;1793;p167"/>
          <p:cNvSpPr txBox="1"/>
          <p:nvPr/>
        </p:nvSpPr>
        <p:spPr>
          <a:xfrm>
            <a:off x="941200" y="2485210"/>
            <a:ext cx="1948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dk1"/>
                </a:solidFill>
              </a:rPr>
              <a:t>September</a:t>
            </a:r>
            <a:endParaRPr sz="900" b="0" i="0" u="none" strike="noStrike" cap="none">
              <a:solidFill>
                <a:srgbClr val="000000"/>
              </a:solidFill>
              <a:latin typeface="Arial"/>
              <a:ea typeface="Arial"/>
              <a:cs typeface="Arial"/>
              <a:sym typeface="Arial"/>
            </a:endParaRPr>
          </a:p>
        </p:txBody>
      </p:sp>
      <p:sp>
        <p:nvSpPr>
          <p:cNvPr id="1794" name="Google Shape;1794;p167"/>
          <p:cNvSpPr txBox="1"/>
          <p:nvPr/>
        </p:nvSpPr>
        <p:spPr>
          <a:xfrm>
            <a:off x="2889502" y="2482491"/>
            <a:ext cx="1948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lt1"/>
                </a:solidFill>
              </a:rPr>
              <a:t>Oktober</a:t>
            </a:r>
            <a:endParaRPr sz="900" b="0" i="0" u="none" strike="noStrike" cap="none">
              <a:solidFill>
                <a:srgbClr val="000000"/>
              </a:solidFill>
              <a:latin typeface="Arial"/>
              <a:ea typeface="Arial"/>
              <a:cs typeface="Arial"/>
              <a:sym typeface="Arial"/>
            </a:endParaRPr>
          </a:p>
        </p:txBody>
      </p:sp>
      <p:sp>
        <p:nvSpPr>
          <p:cNvPr id="1795" name="Google Shape;1795;p167"/>
          <p:cNvSpPr txBox="1"/>
          <p:nvPr/>
        </p:nvSpPr>
        <p:spPr>
          <a:xfrm>
            <a:off x="6661722" y="2485182"/>
            <a:ext cx="1948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latin typeface="Calibri"/>
                <a:ea typeface="Calibri"/>
                <a:cs typeface="Calibri"/>
                <a:sym typeface="Calibri"/>
              </a:rPr>
              <a:t>December</a:t>
            </a:r>
            <a:endParaRPr sz="900" b="1" i="0" u="none" strike="noStrike" cap="none">
              <a:solidFill>
                <a:srgbClr val="FFFFFF"/>
              </a:solidFill>
              <a:latin typeface="Calibri"/>
              <a:ea typeface="Calibri"/>
              <a:cs typeface="Calibri"/>
              <a:sym typeface="Calibri"/>
            </a:endParaRPr>
          </a:p>
        </p:txBody>
      </p:sp>
      <p:cxnSp>
        <p:nvCxnSpPr>
          <p:cNvPr id="1796" name="Google Shape;1796;p167"/>
          <p:cNvCxnSpPr/>
          <p:nvPr/>
        </p:nvCxnSpPr>
        <p:spPr>
          <a:xfrm flipH="1">
            <a:off x="3860455" y="1860110"/>
            <a:ext cx="6300" cy="618900"/>
          </a:xfrm>
          <a:prstGeom prst="straightConnector1">
            <a:avLst/>
          </a:prstGeom>
          <a:noFill/>
          <a:ln w="12700" cap="sq" cmpd="sng">
            <a:solidFill>
              <a:srgbClr val="F0D70F"/>
            </a:solidFill>
            <a:prstDash val="solid"/>
            <a:round/>
            <a:headEnd type="diamond" w="med" len="med"/>
            <a:tailEnd type="none" w="sm" len="sm"/>
          </a:ln>
        </p:spPr>
      </p:cxnSp>
      <p:sp>
        <p:nvSpPr>
          <p:cNvPr id="1797" name="Google Shape;1797;p167"/>
          <p:cNvSpPr txBox="1"/>
          <p:nvPr/>
        </p:nvSpPr>
        <p:spPr>
          <a:xfrm>
            <a:off x="5031938" y="2926778"/>
            <a:ext cx="10284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en" sz="1238">
                <a:solidFill>
                  <a:schemeClr val="dk1"/>
                </a:solidFill>
                <a:latin typeface="Calibri"/>
                <a:ea typeface="Calibri"/>
                <a:cs typeface="Calibri"/>
                <a:sym typeface="Calibri"/>
              </a:rPr>
              <a:t>23</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3</a:t>
            </a:r>
            <a:endParaRPr sz="1800" b="1" i="0" u="none" strike="noStrike" cap="none">
              <a:solidFill>
                <a:schemeClr val="dk1"/>
              </a:solidFill>
              <a:latin typeface="Calibri"/>
              <a:ea typeface="Calibri"/>
              <a:cs typeface="Calibri"/>
              <a:sym typeface="Calibri"/>
            </a:endParaRPr>
          </a:p>
        </p:txBody>
      </p:sp>
      <p:sp>
        <p:nvSpPr>
          <p:cNvPr id="1798" name="Google Shape;1798;p167"/>
          <p:cNvSpPr txBox="1"/>
          <p:nvPr/>
        </p:nvSpPr>
        <p:spPr>
          <a:xfrm>
            <a:off x="1150729" y="2793592"/>
            <a:ext cx="10815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238">
                <a:solidFill>
                  <a:schemeClr val="dk1"/>
                </a:solidFill>
                <a:latin typeface="Calibri"/>
                <a:ea typeface="Calibri"/>
                <a:cs typeface="Calibri"/>
                <a:sym typeface="Calibri"/>
              </a:rPr>
              <a:t>30</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a:t>
            </a:r>
            <a:r>
              <a:rPr lang="en" sz="750" b="1">
                <a:solidFill>
                  <a:schemeClr val="dk1"/>
                </a:solidFill>
                <a:latin typeface="Calibri"/>
                <a:ea typeface="Calibri"/>
                <a:cs typeface="Calibri"/>
                <a:sym typeface="Calibri"/>
              </a:rPr>
              <a:t>1</a:t>
            </a:r>
            <a:endParaRPr sz="750" b="0" i="0" u="none" strike="noStrike" cap="none">
              <a:solidFill>
                <a:schemeClr val="dk1"/>
              </a:solidFill>
              <a:latin typeface="Calibri"/>
              <a:ea typeface="Calibri"/>
              <a:cs typeface="Calibri"/>
              <a:sym typeface="Calibri"/>
            </a:endParaRPr>
          </a:p>
        </p:txBody>
      </p:sp>
      <p:sp>
        <p:nvSpPr>
          <p:cNvPr id="1799" name="Google Shape;1799;p167"/>
          <p:cNvSpPr txBox="1"/>
          <p:nvPr/>
        </p:nvSpPr>
        <p:spPr>
          <a:xfrm>
            <a:off x="7395404" y="1860110"/>
            <a:ext cx="10815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chemeClr val="dk1"/>
                </a:solidFill>
                <a:latin typeface="Calibri"/>
                <a:ea typeface="Calibri"/>
                <a:cs typeface="Calibri"/>
                <a:sym typeface="Calibri"/>
              </a:rPr>
              <a:t>21</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chemeClr val="dk1"/>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1800" name="Google Shape;1800;p167"/>
          <p:cNvSpPr txBox="1"/>
          <p:nvPr/>
        </p:nvSpPr>
        <p:spPr>
          <a:xfrm>
            <a:off x="4840497" y="2482435"/>
            <a:ext cx="18213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dk1"/>
                </a:solidFill>
              </a:rPr>
              <a:t>November</a:t>
            </a:r>
            <a:endParaRPr sz="900" b="0" i="0" u="none" strike="noStrike" cap="none">
              <a:solidFill>
                <a:srgbClr val="000000"/>
              </a:solidFill>
              <a:latin typeface="Arial"/>
              <a:ea typeface="Arial"/>
              <a:cs typeface="Arial"/>
              <a:sym typeface="Arial"/>
            </a:endParaRPr>
          </a:p>
        </p:txBody>
      </p:sp>
      <p:sp>
        <p:nvSpPr>
          <p:cNvPr id="1801" name="Google Shape;1801;p167"/>
          <p:cNvSpPr txBox="1"/>
          <p:nvPr/>
        </p:nvSpPr>
        <p:spPr>
          <a:xfrm>
            <a:off x="3950439" y="1667358"/>
            <a:ext cx="10815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chemeClr val="dk1"/>
                </a:solidFill>
                <a:latin typeface="Calibri"/>
                <a:ea typeface="Calibri"/>
                <a:cs typeface="Calibri"/>
                <a:sym typeface="Calibri"/>
              </a:rPr>
              <a:t>26</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a:t>
            </a:r>
            <a:r>
              <a:rPr lang="en" sz="750" b="1">
                <a:solidFill>
                  <a:schemeClr val="dk1"/>
                </a:solidFill>
                <a:latin typeface="Calibri"/>
                <a:ea typeface="Calibri"/>
                <a:cs typeface="Calibri"/>
                <a:sym typeface="Calibri"/>
              </a:rPr>
              <a:t>2</a:t>
            </a:r>
            <a:endParaRPr sz="750" b="0" i="0" u="none" strike="noStrike" cap="none">
              <a:solidFill>
                <a:schemeClr val="dk1"/>
              </a:solidFill>
              <a:latin typeface="Calibri"/>
              <a:ea typeface="Calibri"/>
              <a:cs typeface="Calibri"/>
              <a:sym typeface="Calibri"/>
            </a:endParaRPr>
          </a:p>
        </p:txBody>
      </p:sp>
      <p:cxnSp>
        <p:nvCxnSpPr>
          <p:cNvPr id="1802" name="Google Shape;1802;p167"/>
          <p:cNvCxnSpPr/>
          <p:nvPr/>
        </p:nvCxnSpPr>
        <p:spPr>
          <a:xfrm>
            <a:off x="6167702" y="2663715"/>
            <a:ext cx="0" cy="407700"/>
          </a:xfrm>
          <a:prstGeom prst="straightConnector1">
            <a:avLst/>
          </a:prstGeom>
          <a:noFill/>
          <a:ln w="12700" cap="sq" cmpd="sng">
            <a:solidFill>
              <a:srgbClr val="6B6B6B"/>
            </a:solidFill>
            <a:prstDash val="solid"/>
            <a:round/>
            <a:headEnd type="none" w="sm" len="sm"/>
            <a:tailEnd type="diamond" w="med" len="med"/>
          </a:ln>
        </p:spPr>
      </p:cxnSp>
      <p:sp>
        <p:nvSpPr>
          <p:cNvPr id="1803" name="Google Shape;1803;p167"/>
          <p:cNvSpPr txBox="1"/>
          <p:nvPr/>
        </p:nvSpPr>
        <p:spPr>
          <a:xfrm>
            <a:off x="536175" y="4123575"/>
            <a:ext cx="8425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rPr>
              <a:t>Vergeet niet </a:t>
            </a:r>
            <a:r>
              <a:rPr lang="en" sz="1800" b="1">
                <a:solidFill>
                  <a:srgbClr val="FF0000"/>
                </a:solidFill>
              </a:rPr>
              <a:t>in te schrijven</a:t>
            </a:r>
            <a:r>
              <a:rPr lang="en" sz="1800">
                <a:solidFill>
                  <a:srgbClr val="FF0000"/>
                </a:solidFill>
              </a:rPr>
              <a:t>!</a:t>
            </a:r>
            <a:endParaRPr>
              <a:solidFill>
                <a:srgbClr val="FF0000"/>
              </a:solidFill>
            </a:endParaRPr>
          </a:p>
          <a:p>
            <a:pPr marL="0" lvl="0" indent="0" algn="l" rtl="0">
              <a:spcBef>
                <a:spcPts val="0"/>
              </a:spcBef>
              <a:spcAft>
                <a:spcPts val="0"/>
              </a:spcAft>
              <a:buNone/>
            </a:pPr>
            <a:r>
              <a:rPr lang="en" u="sng">
                <a:solidFill>
                  <a:schemeClr val="hlink"/>
                </a:solidFill>
                <a:hlinkClick r:id="rId3"/>
              </a:rPr>
              <a:t>https://overheid.vlaanderen.be/opleiding/oslo-loongegevens</a:t>
            </a:r>
            <a:r>
              <a:rPr lang="en">
                <a:solidFill>
                  <a:srgbClr val="FF0000"/>
                </a:solidFill>
              </a:rPr>
              <a:t> </a:t>
            </a:r>
            <a:endParaRPr>
              <a:solidFill>
                <a:srgbClr val="FF0000"/>
              </a:solidFill>
            </a:endParaRPr>
          </a:p>
        </p:txBody>
      </p:sp>
      <p:sp>
        <p:nvSpPr>
          <p:cNvPr id="1804" name="Google Shape;1804;p167"/>
          <p:cNvSpPr/>
          <p:nvPr/>
        </p:nvSpPr>
        <p:spPr>
          <a:xfrm rot="10800000">
            <a:off x="5583600" y="3397793"/>
            <a:ext cx="2130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05" name="Google Shape;1805;p167"/>
          <p:cNvSpPr txBox="1"/>
          <p:nvPr/>
        </p:nvSpPr>
        <p:spPr>
          <a:xfrm>
            <a:off x="5031146" y="3882625"/>
            <a:ext cx="13179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73636"/>
                </a:solidFill>
                <a:latin typeface="Arial"/>
                <a:ea typeface="Arial"/>
                <a:cs typeface="Arial"/>
                <a:sym typeface="Arial"/>
              </a:rPr>
              <a:t>Vandaag</a:t>
            </a:r>
            <a:endParaRPr sz="500" b="0" i="0" u="none" strike="noStrike" cap="none">
              <a:solidFill>
                <a:srgbClr val="373636"/>
              </a:solidFill>
              <a:latin typeface="Arial"/>
              <a:ea typeface="Arial"/>
              <a:cs typeface="Arial"/>
              <a:sym typeface="Arial"/>
            </a:endParaRPr>
          </a:p>
        </p:txBody>
      </p:sp>
      <p:sp>
        <p:nvSpPr>
          <p:cNvPr id="1806" name="Google Shape;1806;p167"/>
          <p:cNvSpPr/>
          <p:nvPr/>
        </p:nvSpPr>
        <p:spPr>
          <a:xfrm>
            <a:off x="7365700" y="1732450"/>
            <a:ext cx="1140900" cy="4740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7"/>
          <p:cNvSpPr/>
          <p:nvPr/>
        </p:nvSpPr>
        <p:spPr>
          <a:xfrm>
            <a:off x="7829646" y="1264413"/>
            <a:ext cx="2130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808" name="Google Shape;1808;p167"/>
          <p:cNvSpPr txBox="1"/>
          <p:nvPr/>
        </p:nvSpPr>
        <p:spPr>
          <a:xfrm>
            <a:off x="7277209" y="857249"/>
            <a:ext cx="13179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250" b="1" i="0" u="none" strike="noStrike" cap="none">
                <a:solidFill>
                  <a:srgbClr val="373636"/>
                </a:solidFill>
              </a:rPr>
              <a:t>V</a:t>
            </a:r>
            <a:r>
              <a:rPr lang="en" sz="1250" b="1">
                <a:solidFill>
                  <a:srgbClr val="373636"/>
                </a:solidFill>
              </a:rPr>
              <a:t>olgende werkgroep</a:t>
            </a:r>
            <a:endParaRPr sz="700" b="1" i="0" u="none" strike="noStrike" cap="none">
              <a:solidFill>
                <a:srgbClr val="373636"/>
              </a:solidFill>
            </a:endParaRPr>
          </a:p>
        </p:txBody>
      </p:sp>
      <p:cxnSp>
        <p:nvCxnSpPr>
          <p:cNvPr id="1809" name="Google Shape;1809;p167"/>
          <p:cNvCxnSpPr/>
          <p:nvPr/>
        </p:nvCxnSpPr>
        <p:spPr>
          <a:xfrm>
            <a:off x="7264500" y="1977353"/>
            <a:ext cx="0" cy="505200"/>
          </a:xfrm>
          <a:prstGeom prst="straightConnector1">
            <a:avLst/>
          </a:prstGeom>
          <a:noFill/>
          <a:ln w="12700" cap="sq" cmpd="sng">
            <a:solidFill>
              <a:srgbClr val="F0D70F"/>
            </a:solidFill>
            <a:prstDash val="solid"/>
            <a:round/>
            <a:headEnd type="diamond" w="med" len="med"/>
            <a:tailEnd type="none" w="sm" len="sm"/>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6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sz="4800" b="1">
                <a:solidFill>
                  <a:srgbClr val="4C4C4C"/>
                </a:solidFill>
              </a:rPr>
              <a:t>Bedankt!</a:t>
            </a:r>
            <a:endParaRPr sz="4800"/>
          </a:p>
        </p:txBody>
      </p:sp>
      <p:sp>
        <p:nvSpPr>
          <p:cNvPr id="1815" name="Google Shape;1815;p16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8"/>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Wat hebben we gedaan in de vorige werkgroep?</a:t>
            </a:r>
            <a:endParaRPr sz="2400" b="1"/>
          </a:p>
        </p:txBody>
      </p:sp>
      <p:pic>
        <p:nvPicPr>
          <p:cNvPr id="568" name="Google Shape;568;p98"/>
          <p:cNvPicPr preferRelativeResize="0"/>
          <p:nvPr/>
        </p:nvPicPr>
        <p:blipFill>
          <a:blip r:embed="rId3">
            <a:alphaModFix/>
          </a:blip>
          <a:stretch>
            <a:fillRect/>
          </a:stretch>
        </p:blipFill>
        <p:spPr>
          <a:xfrm>
            <a:off x="2381250" y="1560188"/>
            <a:ext cx="662201" cy="654125"/>
          </a:xfrm>
          <a:prstGeom prst="rect">
            <a:avLst/>
          </a:prstGeom>
          <a:noFill/>
          <a:ln>
            <a:noFill/>
          </a:ln>
        </p:spPr>
      </p:pic>
      <p:sp>
        <p:nvSpPr>
          <p:cNvPr id="569" name="Google Shape;569;p98"/>
          <p:cNvSpPr txBox="1"/>
          <p:nvPr/>
        </p:nvSpPr>
        <p:spPr>
          <a:xfrm>
            <a:off x="1324700" y="2355425"/>
            <a:ext cx="2775300" cy="1402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200" b="1"/>
              <a:t>Voorstelling nieuwe iteratie datamodel</a:t>
            </a:r>
            <a:endParaRPr sz="1200" b="1"/>
          </a:p>
          <a:p>
            <a:pPr marL="0" marR="0" lvl="0" indent="0" algn="ctr" rtl="0">
              <a:lnSpc>
                <a:spcPct val="100000"/>
              </a:lnSpc>
              <a:spcBef>
                <a:spcPts val="0"/>
              </a:spcBef>
              <a:spcAft>
                <a:spcPts val="0"/>
              </a:spcAft>
              <a:buNone/>
            </a:pPr>
            <a:endParaRPr sz="1200" b="1"/>
          </a:p>
          <a:p>
            <a:pPr marL="457200" marR="0" lvl="0" indent="-292100" algn="l" rtl="0">
              <a:lnSpc>
                <a:spcPct val="100000"/>
              </a:lnSpc>
              <a:spcBef>
                <a:spcPts val="0"/>
              </a:spcBef>
              <a:spcAft>
                <a:spcPts val="0"/>
              </a:spcAft>
              <a:buSzPts val="1000"/>
              <a:buChar char="●"/>
            </a:pPr>
            <a:r>
              <a:rPr lang="en" sz="1000"/>
              <a:t>Concept Persoon: toevoeging personen fiscaal ten laste</a:t>
            </a:r>
            <a:endParaRPr sz="1000"/>
          </a:p>
          <a:p>
            <a:pPr marL="457200" marR="0" lvl="0" indent="-292100" algn="l" rtl="0">
              <a:lnSpc>
                <a:spcPct val="100000"/>
              </a:lnSpc>
              <a:spcBef>
                <a:spcPts val="0"/>
              </a:spcBef>
              <a:spcAft>
                <a:spcPts val="0"/>
              </a:spcAft>
              <a:buSzPts val="1000"/>
              <a:buChar char="●"/>
            </a:pPr>
            <a:r>
              <a:rPr lang="en" sz="1000"/>
              <a:t>Uitbreiding concept Arbeidsloon</a:t>
            </a:r>
            <a:endParaRPr sz="1000"/>
          </a:p>
          <a:p>
            <a:pPr marL="457200" marR="0" lvl="0" indent="-292100" algn="l" rtl="0">
              <a:lnSpc>
                <a:spcPct val="100000"/>
              </a:lnSpc>
              <a:spcBef>
                <a:spcPts val="0"/>
              </a:spcBef>
              <a:spcAft>
                <a:spcPts val="0"/>
              </a:spcAft>
              <a:buSzPts val="1000"/>
              <a:buChar char="●"/>
            </a:pPr>
            <a:r>
              <a:rPr lang="en" sz="1000"/>
              <a:t>Arbeidscontract werd hernoemd naar Arbeidsrelatie</a:t>
            </a:r>
            <a:endParaRPr sz="1000"/>
          </a:p>
          <a:p>
            <a:pPr marL="457200" marR="0" lvl="0" indent="-292100" algn="l" rtl="0">
              <a:lnSpc>
                <a:spcPct val="100000"/>
              </a:lnSpc>
              <a:spcBef>
                <a:spcPts val="0"/>
              </a:spcBef>
              <a:spcAft>
                <a:spcPts val="0"/>
              </a:spcAft>
              <a:buSzPts val="1000"/>
              <a:buChar char="●"/>
            </a:pPr>
            <a:r>
              <a:rPr lang="en" sz="1000"/>
              <a:t>Uitbreiding concept Arbeidsrelatie</a:t>
            </a:r>
            <a:endParaRPr sz="1000"/>
          </a:p>
        </p:txBody>
      </p:sp>
      <p:pic>
        <p:nvPicPr>
          <p:cNvPr id="570" name="Google Shape;570;p98"/>
          <p:cNvPicPr preferRelativeResize="0"/>
          <p:nvPr/>
        </p:nvPicPr>
        <p:blipFill>
          <a:blip r:embed="rId4">
            <a:alphaModFix/>
          </a:blip>
          <a:stretch>
            <a:fillRect/>
          </a:stretch>
        </p:blipFill>
        <p:spPr>
          <a:xfrm>
            <a:off x="6307338" y="1620325"/>
            <a:ext cx="710654" cy="654125"/>
          </a:xfrm>
          <a:prstGeom prst="rect">
            <a:avLst/>
          </a:prstGeom>
          <a:noFill/>
          <a:ln>
            <a:noFill/>
          </a:ln>
        </p:spPr>
      </p:pic>
      <p:sp>
        <p:nvSpPr>
          <p:cNvPr id="571" name="Google Shape;571;p98"/>
          <p:cNvSpPr txBox="1"/>
          <p:nvPr/>
        </p:nvSpPr>
        <p:spPr>
          <a:xfrm>
            <a:off x="5369525" y="2355425"/>
            <a:ext cx="2586300" cy="1402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200" b="1"/>
              <a:t>Oefening op definities</a:t>
            </a:r>
            <a:endParaRPr sz="1200" b="1"/>
          </a:p>
          <a:p>
            <a:pPr marL="0" marR="0" lvl="0" indent="0" algn="ctr" rtl="0">
              <a:lnSpc>
                <a:spcPct val="100000"/>
              </a:lnSpc>
              <a:spcBef>
                <a:spcPts val="0"/>
              </a:spcBef>
              <a:spcAft>
                <a:spcPts val="0"/>
              </a:spcAft>
              <a:buNone/>
            </a:pPr>
            <a:endParaRPr sz="1200" b="1"/>
          </a:p>
          <a:p>
            <a:pPr marL="457200" marR="0" lvl="0" indent="-292100" algn="l" rtl="0">
              <a:lnSpc>
                <a:spcPct val="100000"/>
              </a:lnSpc>
              <a:spcBef>
                <a:spcPts val="0"/>
              </a:spcBef>
              <a:spcAft>
                <a:spcPts val="0"/>
              </a:spcAft>
              <a:buSzPts val="1000"/>
              <a:buChar char="●"/>
            </a:pPr>
            <a:r>
              <a:rPr lang="en" sz="1000"/>
              <a:t>Bespreking van belangrijkste elementen in definities</a:t>
            </a:r>
            <a:endParaRPr sz="1000"/>
          </a:p>
          <a:p>
            <a:pPr marL="457200" marR="0" lvl="0" indent="-292100" algn="l" rtl="0">
              <a:lnSpc>
                <a:spcPct val="100000"/>
              </a:lnSpc>
              <a:spcBef>
                <a:spcPts val="0"/>
              </a:spcBef>
              <a:spcAft>
                <a:spcPts val="0"/>
              </a:spcAft>
              <a:buSzPts val="1000"/>
              <a:buChar char="●"/>
            </a:pPr>
            <a:r>
              <a:rPr lang="en" sz="1000"/>
              <a:t>Welke zaken moeten anders verwoord worden</a:t>
            </a:r>
            <a:endParaRPr sz="1000"/>
          </a:p>
          <a:p>
            <a:pPr marL="457200" marR="0" lvl="0" indent="-292100" algn="l" rtl="0">
              <a:lnSpc>
                <a:spcPct val="100000"/>
              </a:lnSpc>
              <a:spcBef>
                <a:spcPts val="0"/>
              </a:spcBef>
              <a:spcAft>
                <a:spcPts val="0"/>
              </a:spcAft>
              <a:buSzPts val="1000"/>
              <a:buChar char="●"/>
            </a:pPr>
            <a:r>
              <a:rPr lang="en" sz="1000"/>
              <a:t>Welke begrippen hoeven niet opgenomen te worden</a:t>
            </a:r>
            <a:endParaRPr sz="1000"/>
          </a:p>
        </p:txBody>
      </p:sp>
      <p:cxnSp>
        <p:nvCxnSpPr>
          <p:cNvPr id="572" name="Google Shape;572;p98"/>
          <p:cNvCxnSpPr/>
          <p:nvPr/>
        </p:nvCxnSpPr>
        <p:spPr>
          <a:xfrm>
            <a:off x="4595775" y="1560200"/>
            <a:ext cx="0" cy="2146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99"/>
          <p:cNvSpPr txBox="1"/>
          <p:nvPr/>
        </p:nvSpPr>
        <p:spPr>
          <a:xfrm>
            <a:off x="628650" y="2738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Feedback RSZ en sociale secretariaten</a:t>
            </a:r>
            <a:endParaRPr sz="3200" b="1"/>
          </a:p>
        </p:txBody>
      </p:sp>
      <p:sp>
        <p:nvSpPr>
          <p:cNvPr id="578" name="Google Shape;578;p99"/>
          <p:cNvSpPr txBox="1"/>
          <p:nvPr/>
        </p:nvSpPr>
        <p:spPr>
          <a:xfrm>
            <a:off x="746838" y="1458550"/>
            <a:ext cx="7712700" cy="29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b="1"/>
          </a:p>
          <a:p>
            <a:pPr marL="0" lvl="0" indent="0" algn="l" rtl="0">
              <a:lnSpc>
                <a:spcPct val="115000"/>
              </a:lnSpc>
              <a:spcBef>
                <a:spcPts val="0"/>
              </a:spcBef>
              <a:spcAft>
                <a:spcPts val="0"/>
              </a:spcAft>
              <a:buNone/>
            </a:pPr>
            <a:r>
              <a:rPr lang="en" sz="1200" b="1"/>
              <a:t>Type overeenkomst</a:t>
            </a:r>
            <a:r>
              <a:rPr lang="en" sz="1200"/>
              <a:t> en </a:t>
            </a:r>
            <a:r>
              <a:rPr lang="en" sz="1200" b="1"/>
              <a:t>tewerkstellingsbreuk</a:t>
            </a:r>
            <a:r>
              <a:rPr lang="en" sz="1200"/>
              <a:t> zijn complementair te gebruiken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Het attribuut Contractperiode verduidelijken met een “</a:t>
            </a:r>
            <a:r>
              <a:rPr lang="en" sz="1200" b="1"/>
              <a:t>Uitdienstdatum</a:t>
            </a:r>
            <a:r>
              <a:rPr lang="en" sz="1200"/>
              <a:t>” (einddatum, ofwel </a:t>
            </a:r>
            <a:r>
              <a:rPr lang="en" sz="1200" i="1"/>
              <a:t>Dimona out</a:t>
            </a:r>
            <a:r>
              <a:rPr lang="en" sz="1200"/>
              <a:t>)</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Met </a:t>
            </a:r>
            <a:r>
              <a:rPr lang="en" sz="1200" b="1"/>
              <a:t>Brutoloon</a:t>
            </a:r>
            <a:r>
              <a:rPr lang="en" sz="1200"/>
              <a:t> verwijzen we naar het berekende loon, niet het theoretische loon</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Opletten bij het definiëren van </a:t>
            </a:r>
            <a:r>
              <a:rPr lang="en" sz="1200" b="1"/>
              <a:t>Supplementaire belastbare bedragen</a:t>
            </a:r>
            <a:r>
              <a:rPr lang="en" sz="1200"/>
              <a:t>, </a:t>
            </a:r>
            <a:r>
              <a:rPr lang="en" sz="1200" b="1"/>
              <a:t>Supplementaire nettobedragen</a:t>
            </a:r>
            <a:r>
              <a:rPr lang="en" sz="1200"/>
              <a:t>, … Het gebruik van containerbedragen betekent een gebrek aan controle bij verdere berekeningen bij data consumers.</a:t>
            </a:r>
            <a:endParaRPr sz="1200"/>
          </a:p>
        </p:txBody>
      </p:sp>
      <p:sp>
        <p:nvSpPr>
          <p:cNvPr id="579" name="Google Shape;579;p99" descr="Convert&#10;"/>
          <p:cNvSpPr/>
          <p:nvPr/>
        </p:nvSpPr>
        <p:spPr>
          <a:xfrm>
            <a:off x="6420255" y="1729537"/>
            <a:ext cx="322747" cy="247525"/>
          </a:xfrm>
          <a:custGeom>
            <a:avLst/>
            <a:gdLst/>
            <a:ahLst/>
            <a:cxnLst/>
            <a:rect l="l" t="t" r="r" b="b"/>
            <a:pathLst>
              <a:path w="302" h="207" extrusionOk="0">
                <a:moveTo>
                  <a:pt x="92" y="0"/>
                </a:moveTo>
                <a:lnTo>
                  <a:pt x="8" y="85"/>
                </a:lnTo>
                <a:lnTo>
                  <a:pt x="302" y="85"/>
                </a:lnTo>
                <a:lnTo>
                  <a:pt x="302" y="67"/>
                </a:lnTo>
                <a:lnTo>
                  <a:pt x="53" y="67"/>
                </a:lnTo>
                <a:lnTo>
                  <a:pt x="106" y="14"/>
                </a:lnTo>
                <a:lnTo>
                  <a:pt x="92" y="0"/>
                </a:lnTo>
                <a:close/>
                <a:moveTo>
                  <a:pt x="0" y="123"/>
                </a:moveTo>
                <a:lnTo>
                  <a:pt x="0" y="142"/>
                </a:lnTo>
                <a:lnTo>
                  <a:pt x="249" y="142"/>
                </a:lnTo>
                <a:lnTo>
                  <a:pt x="196" y="194"/>
                </a:lnTo>
                <a:lnTo>
                  <a:pt x="210" y="207"/>
                </a:lnTo>
                <a:lnTo>
                  <a:pt x="294" y="123"/>
                </a:lnTo>
                <a:lnTo>
                  <a:pt x="0" y="1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0" name="Google Shape;580;p99" descr="Search&#10;"/>
          <p:cNvSpPr/>
          <p:nvPr/>
        </p:nvSpPr>
        <p:spPr>
          <a:xfrm>
            <a:off x="7896278" y="2322287"/>
            <a:ext cx="322747" cy="317049"/>
          </a:xfrm>
          <a:custGeom>
            <a:avLst/>
            <a:gdLst/>
            <a:ahLst/>
            <a:cxnLst/>
            <a:rect l="l" t="t" r="r" b="b"/>
            <a:pathLst>
              <a:path w="200" h="200" extrusionOk="0">
                <a:moveTo>
                  <a:pt x="200" y="191"/>
                </a:moveTo>
                <a:cubicBezTo>
                  <a:pt x="133" y="123"/>
                  <a:pt x="133" y="123"/>
                  <a:pt x="133" y="123"/>
                </a:cubicBezTo>
                <a:cubicBezTo>
                  <a:pt x="144" y="110"/>
                  <a:pt x="151" y="93"/>
                  <a:pt x="151" y="75"/>
                </a:cubicBezTo>
                <a:cubicBezTo>
                  <a:pt x="151" y="33"/>
                  <a:pt x="117" y="0"/>
                  <a:pt x="76" y="0"/>
                </a:cubicBezTo>
                <a:cubicBezTo>
                  <a:pt x="34" y="0"/>
                  <a:pt x="0" y="33"/>
                  <a:pt x="0" y="75"/>
                </a:cubicBezTo>
                <a:cubicBezTo>
                  <a:pt x="0" y="116"/>
                  <a:pt x="34" y="150"/>
                  <a:pt x="76" y="150"/>
                </a:cubicBezTo>
                <a:cubicBezTo>
                  <a:pt x="94" y="150"/>
                  <a:pt x="111" y="143"/>
                  <a:pt x="124" y="132"/>
                </a:cubicBezTo>
                <a:cubicBezTo>
                  <a:pt x="191" y="200"/>
                  <a:pt x="191" y="200"/>
                  <a:pt x="191" y="200"/>
                </a:cubicBezTo>
                <a:lnTo>
                  <a:pt x="200" y="191"/>
                </a:lnTo>
                <a:close/>
                <a:moveTo>
                  <a:pt x="13" y="75"/>
                </a:moveTo>
                <a:cubicBezTo>
                  <a:pt x="13" y="40"/>
                  <a:pt x="41" y="12"/>
                  <a:pt x="76" y="12"/>
                </a:cubicBezTo>
                <a:cubicBezTo>
                  <a:pt x="110" y="12"/>
                  <a:pt x="138" y="40"/>
                  <a:pt x="138" y="75"/>
                </a:cubicBezTo>
                <a:cubicBezTo>
                  <a:pt x="138" y="109"/>
                  <a:pt x="110" y="138"/>
                  <a:pt x="76" y="138"/>
                </a:cubicBezTo>
                <a:cubicBezTo>
                  <a:pt x="41" y="138"/>
                  <a:pt x="13" y="109"/>
                  <a:pt x="13" y="7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581" name="Google Shape;581;p99"/>
          <p:cNvGrpSpPr/>
          <p:nvPr/>
        </p:nvGrpSpPr>
        <p:grpSpPr>
          <a:xfrm>
            <a:off x="6393005" y="2899942"/>
            <a:ext cx="377235" cy="371819"/>
            <a:chOff x="2079695" y="3991348"/>
            <a:chExt cx="426447" cy="426447"/>
          </a:xfrm>
        </p:grpSpPr>
        <p:sp>
          <p:nvSpPr>
            <p:cNvPr id="582" name="Google Shape;582;p99"/>
            <p:cNvSpPr/>
            <p:nvPr/>
          </p:nvSpPr>
          <p:spPr>
            <a:xfrm>
              <a:off x="2079695" y="3991348"/>
              <a:ext cx="426447" cy="426447"/>
            </a:xfrm>
            <a:custGeom>
              <a:avLst/>
              <a:gdLst/>
              <a:ahLst/>
              <a:cxnLst/>
              <a:rect l="l" t="t" r="r" b="b"/>
              <a:pathLst>
                <a:path w="61" h="61" extrusionOk="0">
                  <a:moveTo>
                    <a:pt x="0" y="0"/>
                  </a:moveTo>
                  <a:lnTo>
                    <a:pt x="0" y="61"/>
                  </a:lnTo>
                  <a:lnTo>
                    <a:pt x="61" y="61"/>
                  </a:lnTo>
                  <a:lnTo>
                    <a:pt x="61" y="0"/>
                  </a:lnTo>
                  <a:lnTo>
                    <a:pt x="0" y="0"/>
                  </a:lnTo>
                  <a:close/>
                  <a:moveTo>
                    <a:pt x="58" y="58"/>
                  </a:moveTo>
                  <a:lnTo>
                    <a:pt x="3" y="58"/>
                  </a:lnTo>
                  <a:lnTo>
                    <a:pt x="3" y="3"/>
                  </a:lnTo>
                  <a:lnTo>
                    <a:pt x="58" y="3"/>
                  </a:lnTo>
                  <a:lnTo>
                    <a:pt x="58" y="5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000000"/>
                </a:solidFill>
                <a:latin typeface="Arial"/>
                <a:ea typeface="Arial"/>
                <a:cs typeface="Arial"/>
                <a:sym typeface="Arial"/>
              </a:endParaRPr>
            </a:p>
          </p:txBody>
        </p:sp>
        <p:sp>
          <p:nvSpPr>
            <p:cNvPr id="583" name="Google Shape;583;p99"/>
            <p:cNvSpPr/>
            <p:nvPr/>
          </p:nvSpPr>
          <p:spPr>
            <a:xfrm>
              <a:off x="2268447" y="4033293"/>
              <a:ext cx="62920" cy="62920"/>
            </a:xfrm>
            <a:custGeom>
              <a:avLst/>
              <a:gdLst/>
              <a:ahLst/>
              <a:cxnLst/>
              <a:rect l="l" t="t" r="r" b="b"/>
              <a:pathLst>
                <a:path w="29" h="29" extrusionOk="0">
                  <a:moveTo>
                    <a:pt x="15" y="29"/>
                  </a:moveTo>
                  <a:cubicBezTo>
                    <a:pt x="23" y="28"/>
                    <a:pt x="29" y="22"/>
                    <a:pt x="28" y="14"/>
                  </a:cubicBezTo>
                  <a:cubicBezTo>
                    <a:pt x="28" y="6"/>
                    <a:pt x="21" y="0"/>
                    <a:pt x="13" y="1"/>
                  </a:cubicBezTo>
                  <a:cubicBezTo>
                    <a:pt x="6" y="1"/>
                    <a:pt x="0" y="8"/>
                    <a:pt x="0" y="16"/>
                  </a:cubicBezTo>
                  <a:cubicBezTo>
                    <a:pt x="1" y="23"/>
                    <a:pt x="7" y="29"/>
                    <a:pt x="15" y="2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000000"/>
                </a:solidFill>
                <a:latin typeface="Arial"/>
                <a:ea typeface="Arial"/>
                <a:cs typeface="Arial"/>
                <a:sym typeface="Arial"/>
              </a:endParaRPr>
            </a:p>
          </p:txBody>
        </p:sp>
        <p:sp>
          <p:nvSpPr>
            <p:cNvPr id="584" name="Google Shape;584;p99"/>
            <p:cNvSpPr/>
            <p:nvPr/>
          </p:nvSpPr>
          <p:spPr>
            <a:xfrm>
              <a:off x="2121641" y="4110195"/>
              <a:ext cx="335563" cy="265654"/>
            </a:xfrm>
            <a:custGeom>
              <a:avLst/>
              <a:gdLst/>
              <a:ahLst/>
              <a:cxnLst/>
              <a:rect l="l" t="t" r="r" b="b"/>
              <a:pathLst>
                <a:path w="151" h="120" extrusionOk="0">
                  <a:moveTo>
                    <a:pt x="65" y="120"/>
                  </a:moveTo>
                  <a:cubicBezTo>
                    <a:pt x="46" y="120"/>
                    <a:pt x="46" y="120"/>
                    <a:pt x="46" y="120"/>
                  </a:cubicBezTo>
                  <a:cubicBezTo>
                    <a:pt x="42" y="120"/>
                    <a:pt x="39" y="117"/>
                    <a:pt x="38" y="114"/>
                  </a:cubicBezTo>
                  <a:cubicBezTo>
                    <a:pt x="31" y="93"/>
                    <a:pt x="31" y="93"/>
                    <a:pt x="31" y="93"/>
                  </a:cubicBezTo>
                  <a:cubicBezTo>
                    <a:pt x="24" y="88"/>
                    <a:pt x="17" y="83"/>
                    <a:pt x="13" y="76"/>
                  </a:cubicBezTo>
                  <a:cubicBezTo>
                    <a:pt x="6" y="73"/>
                    <a:pt x="6" y="73"/>
                    <a:pt x="6" y="73"/>
                  </a:cubicBezTo>
                  <a:cubicBezTo>
                    <a:pt x="2" y="72"/>
                    <a:pt x="0" y="69"/>
                    <a:pt x="0" y="66"/>
                  </a:cubicBezTo>
                  <a:cubicBezTo>
                    <a:pt x="0" y="46"/>
                    <a:pt x="0" y="46"/>
                    <a:pt x="0" y="46"/>
                  </a:cubicBezTo>
                  <a:cubicBezTo>
                    <a:pt x="0" y="42"/>
                    <a:pt x="2" y="39"/>
                    <a:pt x="6" y="38"/>
                  </a:cubicBezTo>
                  <a:cubicBezTo>
                    <a:pt x="13" y="36"/>
                    <a:pt x="13" y="36"/>
                    <a:pt x="13" y="36"/>
                  </a:cubicBezTo>
                  <a:cubicBezTo>
                    <a:pt x="15" y="32"/>
                    <a:pt x="17" y="28"/>
                    <a:pt x="20" y="25"/>
                  </a:cubicBezTo>
                  <a:cubicBezTo>
                    <a:pt x="14" y="15"/>
                    <a:pt x="14" y="15"/>
                    <a:pt x="14" y="15"/>
                  </a:cubicBezTo>
                  <a:cubicBezTo>
                    <a:pt x="12" y="14"/>
                    <a:pt x="12" y="11"/>
                    <a:pt x="12" y="9"/>
                  </a:cubicBezTo>
                  <a:cubicBezTo>
                    <a:pt x="13" y="7"/>
                    <a:pt x="14" y="5"/>
                    <a:pt x="16" y="4"/>
                  </a:cubicBezTo>
                  <a:cubicBezTo>
                    <a:pt x="20" y="1"/>
                    <a:pt x="26" y="0"/>
                    <a:pt x="32" y="0"/>
                  </a:cubicBezTo>
                  <a:cubicBezTo>
                    <a:pt x="39" y="0"/>
                    <a:pt x="46" y="2"/>
                    <a:pt x="51" y="6"/>
                  </a:cubicBezTo>
                  <a:cubicBezTo>
                    <a:pt x="61" y="4"/>
                    <a:pt x="75" y="3"/>
                    <a:pt x="83" y="3"/>
                  </a:cubicBezTo>
                  <a:cubicBezTo>
                    <a:pt x="113" y="3"/>
                    <a:pt x="140" y="18"/>
                    <a:pt x="149" y="41"/>
                  </a:cubicBezTo>
                  <a:cubicBezTo>
                    <a:pt x="149" y="41"/>
                    <a:pt x="149" y="41"/>
                    <a:pt x="149" y="41"/>
                  </a:cubicBezTo>
                  <a:cubicBezTo>
                    <a:pt x="151" y="48"/>
                    <a:pt x="151" y="48"/>
                    <a:pt x="151" y="48"/>
                  </a:cubicBezTo>
                  <a:cubicBezTo>
                    <a:pt x="151" y="49"/>
                    <a:pt x="151" y="49"/>
                    <a:pt x="151" y="50"/>
                  </a:cubicBezTo>
                  <a:cubicBezTo>
                    <a:pt x="151" y="52"/>
                    <a:pt x="151" y="54"/>
                    <a:pt x="151" y="56"/>
                  </a:cubicBezTo>
                  <a:cubicBezTo>
                    <a:pt x="151" y="61"/>
                    <a:pt x="150" y="67"/>
                    <a:pt x="148" y="72"/>
                  </a:cubicBezTo>
                  <a:cubicBezTo>
                    <a:pt x="137" y="114"/>
                    <a:pt x="137" y="114"/>
                    <a:pt x="137" y="114"/>
                  </a:cubicBezTo>
                  <a:cubicBezTo>
                    <a:pt x="136" y="117"/>
                    <a:pt x="133" y="119"/>
                    <a:pt x="129" y="119"/>
                  </a:cubicBezTo>
                  <a:cubicBezTo>
                    <a:pt x="110" y="119"/>
                    <a:pt x="110" y="119"/>
                    <a:pt x="110" y="119"/>
                  </a:cubicBezTo>
                  <a:cubicBezTo>
                    <a:pt x="106" y="119"/>
                    <a:pt x="103" y="117"/>
                    <a:pt x="102" y="113"/>
                  </a:cubicBezTo>
                  <a:cubicBezTo>
                    <a:pt x="100" y="104"/>
                    <a:pt x="100" y="104"/>
                    <a:pt x="100" y="104"/>
                  </a:cubicBezTo>
                  <a:cubicBezTo>
                    <a:pt x="93" y="105"/>
                    <a:pt x="86" y="106"/>
                    <a:pt x="79" y="106"/>
                  </a:cubicBezTo>
                  <a:cubicBezTo>
                    <a:pt x="78" y="106"/>
                    <a:pt x="77" y="106"/>
                    <a:pt x="76" y="106"/>
                  </a:cubicBezTo>
                  <a:cubicBezTo>
                    <a:pt x="73" y="114"/>
                    <a:pt x="73" y="114"/>
                    <a:pt x="73" y="114"/>
                  </a:cubicBezTo>
                  <a:cubicBezTo>
                    <a:pt x="72" y="117"/>
                    <a:pt x="69" y="120"/>
                    <a:pt x="65" y="120"/>
                  </a:cubicBezTo>
                  <a:close/>
                  <a:moveTo>
                    <a:pt x="79" y="96"/>
                  </a:moveTo>
                  <a:cubicBezTo>
                    <a:pt x="80" y="97"/>
                    <a:pt x="80" y="97"/>
                    <a:pt x="80" y="97"/>
                  </a:cubicBezTo>
                  <a:cubicBezTo>
                    <a:pt x="88" y="97"/>
                    <a:pt x="96" y="96"/>
                    <a:pt x="103" y="94"/>
                  </a:cubicBezTo>
                  <a:cubicBezTo>
                    <a:pt x="107" y="93"/>
                    <a:pt x="107" y="93"/>
                    <a:pt x="107" y="93"/>
                  </a:cubicBezTo>
                  <a:cubicBezTo>
                    <a:pt x="111" y="111"/>
                    <a:pt x="111" y="111"/>
                    <a:pt x="111" y="111"/>
                  </a:cubicBezTo>
                  <a:cubicBezTo>
                    <a:pt x="129" y="111"/>
                    <a:pt x="129" y="111"/>
                    <a:pt x="129" y="111"/>
                  </a:cubicBezTo>
                  <a:cubicBezTo>
                    <a:pt x="140" y="69"/>
                    <a:pt x="140" y="69"/>
                    <a:pt x="140" y="69"/>
                  </a:cubicBezTo>
                  <a:cubicBezTo>
                    <a:pt x="142" y="65"/>
                    <a:pt x="143" y="61"/>
                    <a:pt x="143" y="56"/>
                  </a:cubicBezTo>
                  <a:cubicBezTo>
                    <a:pt x="143" y="55"/>
                    <a:pt x="142" y="53"/>
                    <a:pt x="142" y="52"/>
                  </a:cubicBezTo>
                  <a:cubicBezTo>
                    <a:pt x="142" y="51"/>
                    <a:pt x="142" y="51"/>
                    <a:pt x="142" y="51"/>
                  </a:cubicBezTo>
                  <a:cubicBezTo>
                    <a:pt x="142" y="50"/>
                    <a:pt x="142" y="50"/>
                    <a:pt x="142" y="50"/>
                  </a:cubicBezTo>
                  <a:cubicBezTo>
                    <a:pt x="142" y="50"/>
                    <a:pt x="142" y="50"/>
                    <a:pt x="142" y="50"/>
                  </a:cubicBezTo>
                  <a:cubicBezTo>
                    <a:pt x="140" y="45"/>
                    <a:pt x="140" y="45"/>
                    <a:pt x="140" y="45"/>
                  </a:cubicBezTo>
                  <a:cubicBezTo>
                    <a:pt x="134" y="26"/>
                    <a:pt x="110" y="13"/>
                    <a:pt x="84" y="13"/>
                  </a:cubicBezTo>
                  <a:cubicBezTo>
                    <a:pt x="75" y="13"/>
                    <a:pt x="59" y="14"/>
                    <a:pt x="51" y="17"/>
                  </a:cubicBezTo>
                  <a:cubicBezTo>
                    <a:pt x="48" y="18"/>
                    <a:pt x="48" y="18"/>
                    <a:pt x="48" y="18"/>
                  </a:cubicBezTo>
                  <a:cubicBezTo>
                    <a:pt x="46" y="16"/>
                    <a:pt x="46" y="16"/>
                    <a:pt x="46" y="16"/>
                  </a:cubicBezTo>
                  <a:cubicBezTo>
                    <a:pt x="42" y="12"/>
                    <a:pt x="36" y="10"/>
                    <a:pt x="30" y="10"/>
                  </a:cubicBezTo>
                  <a:cubicBezTo>
                    <a:pt x="28" y="10"/>
                    <a:pt x="25" y="10"/>
                    <a:pt x="23" y="11"/>
                  </a:cubicBezTo>
                  <a:cubicBezTo>
                    <a:pt x="31" y="22"/>
                    <a:pt x="31" y="22"/>
                    <a:pt x="31" y="22"/>
                  </a:cubicBezTo>
                  <a:cubicBezTo>
                    <a:pt x="32" y="26"/>
                    <a:pt x="32" y="26"/>
                    <a:pt x="32" y="26"/>
                  </a:cubicBezTo>
                  <a:cubicBezTo>
                    <a:pt x="28" y="29"/>
                    <a:pt x="28" y="29"/>
                    <a:pt x="28" y="29"/>
                  </a:cubicBezTo>
                  <a:cubicBezTo>
                    <a:pt x="23" y="34"/>
                    <a:pt x="20" y="38"/>
                    <a:pt x="18" y="43"/>
                  </a:cubicBezTo>
                  <a:cubicBezTo>
                    <a:pt x="17" y="45"/>
                    <a:pt x="17" y="45"/>
                    <a:pt x="17" y="45"/>
                  </a:cubicBezTo>
                  <a:cubicBezTo>
                    <a:pt x="9" y="48"/>
                    <a:pt x="9" y="48"/>
                    <a:pt x="9" y="48"/>
                  </a:cubicBezTo>
                  <a:cubicBezTo>
                    <a:pt x="9" y="64"/>
                    <a:pt x="9" y="64"/>
                    <a:pt x="9" y="64"/>
                  </a:cubicBezTo>
                  <a:cubicBezTo>
                    <a:pt x="20" y="67"/>
                    <a:pt x="20" y="67"/>
                    <a:pt x="20" y="67"/>
                  </a:cubicBezTo>
                  <a:cubicBezTo>
                    <a:pt x="21" y="70"/>
                    <a:pt x="21" y="70"/>
                    <a:pt x="21" y="70"/>
                  </a:cubicBezTo>
                  <a:cubicBezTo>
                    <a:pt x="24" y="77"/>
                    <a:pt x="30" y="81"/>
                    <a:pt x="38" y="86"/>
                  </a:cubicBezTo>
                  <a:cubicBezTo>
                    <a:pt x="40" y="87"/>
                    <a:pt x="40" y="87"/>
                    <a:pt x="40" y="87"/>
                  </a:cubicBezTo>
                  <a:cubicBezTo>
                    <a:pt x="41" y="89"/>
                    <a:pt x="41" y="89"/>
                    <a:pt x="41" y="89"/>
                  </a:cubicBezTo>
                  <a:cubicBezTo>
                    <a:pt x="47" y="111"/>
                    <a:pt x="47" y="111"/>
                    <a:pt x="47" y="111"/>
                  </a:cubicBezTo>
                  <a:cubicBezTo>
                    <a:pt x="63" y="111"/>
                    <a:pt x="63" y="111"/>
                    <a:pt x="63" y="111"/>
                  </a:cubicBezTo>
                  <a:cubicBezTo>
                    <a:pt x="67" y="96"/>
                    <a:pt x="67" y="96"/>
                    <a:pt x="67" y="96"/>
                  </a:cubicBezTo>
                  <a:lnTo>
                    <a:pt x="79" y="96"/>
                  </a:lnTo>
                  <a:close/>
                  <a:moveTo>
                    <a:pt x="140" y="50"/>
                  </a:moveTo>
                  <a:cubicBezTo>
                    <a:pt x="140" y="50"/>
                    <a:pt x="140" y="50"/>
                    <a:pt x="140" y="51"/>
                  </a:cubicBezTo>
                  <a:lnTo>
                    <a:pt x="140" y="50"/>
                  </a:lnTo>
                  <a:close/>
                  <a:moveTo>
                    <a:pt x="23" y="9"/>
                  </a:moveTo>
                  <a:cubicBezTo>
                    <a:pt x="23" y="9"/>
                    <a:pt x="23" y="9"/>
                    <a:pt x="23" y="9"/>
                  </a:cubicBezTo>
                  <a:cubicBezTo>
                    <a:pt x="23" y="9"/>
                    <a:pt x="23" y="9"/>
                    <a:pt x="23" y="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000000"/>
                </a:solidFill>
                <a:latin typeface="Arial"/>
                <a:ea typeface="Arial"/>
                <a:cs typeface="Arial"/>
                <a:sym typeface="Arial"/>
              </a:endParaRPr>
            </a:p>
          </p:txBody>
        </p:sp>
        <p:sp>
          <p:nvSpPr>
            <p:cNvPr id="585" name="Google Shape;585;p99"/>
            <p:cNvSpPr/>
            <p:nvPr/>
          </p:nvSpPr>
          <p:spPr>
            <a:xfrm>
              <a:off x="2191550" y="4187093"/>
              <a:ext cx="35100" cy="351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000000"/>
                </a:solidFill>
                <a:latin typeface="Arial"/>
                <a:ea typeface="Arial"/>
                <a:cs typeface="Arial"/>
                <a:sym typeface="Arial"/>
              </a:endParaRPr>
            </a:p>
          </p:txBody>
        </p:sp>
        <p:sp>
          <p:nvSpPr>
            <p:cNvPr id="586" name="Google Shape;586;p99"/>
            <p:cNvSpPr/>
            <p:nvPr/>
          </p:nvSpPr>
          <p:spPr>
            <a:xfrm>
              <a:off x="2268447" y="4145148"/>
              <a:ext cx="76902" cy="41945"/>
            </a:xfrm>
            <a:custGeom>
              <a:avLst/>
              <a:gdLst/>
              <a:ahLst/>
              <a:cxnLst/>
              <a:rect l="l" t="t" r="r" b="b"/>
              <a:pathLst>
                <a:path w="37" h="17" extrusionOk="0">
                  <a:moveTo>
                    <a:pt x="33" y="17"/>
                  </a:moveTo>
                  <a:cubicBezTo>
                    <a:pt x="17" y="11"/>
                    <a:pt x="3" y="16"/>
                    <a:pt x="3" y="16"/>
                  </a:cubicBezTo>
                  <a:cubicBezTo>
                    <a:pt x="0" y="6"/>
                    <a:pt x="0" y="6"/>
                    <a:pt x="0" y="6"/>
                  </a:cubicBezTo>
                  <a:cubicBezTo>
                    <a:pt x="0" y="6"/>
                    <a:pt x="17" y="0"/>
                    <a:pt x="37" y="7"/>
                  </a:cubicBezTo>
                  <a:lnTo>
                    <a:pt x="33" y="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a:solidFill>
                  <a:srgbClr val="000000"/>
                </a:solidFill>
                <a:latin typeface="Arial"/>
                <a:ea typeface="Arial"/>
                <a:cs typeface="Arial"/>
                <a:sym typeface="Arial"/>
              </a:endParaRPr>
            </a:p>
          </p:txBody>
        </p:sp>
      </p:grpSp>
      <p:sp>
        <p:nvSpPr>
          <p:cNvPr id="587" name="Google Shape;587;p99" descr="Alert&#10;"/>
          <p:cNvSpPr/>
          <p:nvPr/>
        </p:nvSpPr>
        <p:spPr>
          <a:xfrm>
            <a:off x="8267313" y="3511051"/>
            <a:ext cx="371809" cy="317050"/>
          </a:xfrm>
          <a:custGeom>
            <a:avLst/>
            <a:gdLst/>
            <a:ahLst/>
            <a:cxnLst/>
            <a:rect l="l" t="t" r="r" b="b"/>
            <a:pathLst>
              <a:path w="234" h="200" extrusionOk="0">
                <a:moveTo>
                  <a:pt x="117" y="0"/>
                </a:moveTo>
                <a:cubicBezTo>
                  <a:pt x="112" y="0"/>
                  <a:pt x="108" y="3"/>
                  <a:pt x="105" y="7"/>
                </a:cubicBezTo>
                <a:cubicBezTo>
                  <a:pt x="5" y="180"/>
                  <a:pt x="5" y="180"/>
                  <a:pt x="5" y="180"/>
                </a:cubicBezTo>
                <a:cubicBezTo>
                  <a:pt x="0" y="189"/>
                  <a:pt x="7" y="200"/>
                  <a:pt x="17" y="200"/>
                </a:cubicBezTo>
                <a:cubicBezTo>
                  <a:pt x="217" y="200"/>
                  <a:pt x="217" y="200"/>
                  <a:pt x="217" y="200"/>
                </a:cubicBezTo>
                <a:cubicBezTo>
                  <a:pt x="227" y="200"/>
                  <a:pt x="234" y="189"/>
                  <a:pt x="229" y="180"/>
                </a:cubicBezTo>
                <a:cubicBezTo>
                  <a:pt x="129" y="7"/>
                  <a:pt x="129" y="7"/>
                  <a:pt x="129" y="7"/>
                </a:cubicBezTo>
                <a:cubicBezTo>
                  <a:pt x="126" y="3"/>
                  <a:pt x="122" y="0"/>
                  <a:pt x="117" y="0"/>
                </a:cubicBezTo>
                <a:close/>
                <a:moveTo>
                  <a:pt x="18" y="186"/>
                </a:moveTo>
                <a:cubicBezTo>
                  <a:pt x="117" y="15"/>
                  <a:pt x="117" y="15"/>
                  <a:pt x="117" y="15"/>
                </a:cubicBezTo>
                <a:cubicBezTo>
                  <a:pt x="216" y="186"/>
                  <a:pt x="216" y="186"/>
                  <a:pt x="216" y="186"/>
                </a:cubicBezTo>
                <a:lnTo>
                  <a:pt x="18" y="186"/>
                </a:lnTo>
                <a:close/>
                <a:moveTo>
                  <a:pt x="110" y="82"/>
                </a:moveTo>
                <a:cubicBezTo>
                  <a:pt x="110" y="119"/>
                  <a:pt x="110" y="119"/>
                  <a:pt x="110" y="119"/>
                </a:cubicBezTo>
                <a:cubicBezTo>
                  <a:pt x="110" y="123"/>
                  <a:pt x="113" y="126"/>
                  <a:pt x="117" y="126"/>
                </a:cubicBezTo>
                <a:cubicBezTo>
                  <a:pt x="121" y="126"/>
                  <a:pt x="124" y="123"/>
                  <a:pt x="124" y="119"/>
                </a:cubicBezTo>
                <a:cubicBezTo>
                  <a:pt x="124" y="82"/>
                  <a:pt x="124" y="82"/>
                  <a:pt x="124" y="82"/>
                </a:cubicBezTo>
                <a:cubicBezTo>
                  <a:pt x="124" y="78"/>
                  <a:pt x="121" y="75"/>
                  <a:pt x="117" y="75"/>
                </a:cubicBezTo>
                <a:cubicBezTo>
                  <a:pt x="113" y="75"/>
                  <a:pt x="110" y="78"/>
                  <a:pt x="110" y="82"/>
                </a:cubicBezTo>
                <a:close/>
                <a:moveTo>
                  <a:pt x="106" y="156"/>
                </a:moveTo>
                <a:cubicBezTo>
                  <a:pt x="106" y="162"/>
                  <a:pt x="111" y="167"/>
                  <a:pt x="117" y="167"/>
                </a:cubicBezTo>
                <a:cubicBezTo>
                  <a:pt x="123" y="167"/>
                  <a:pt x="128" y="162"/>
                  <a:pt x="128" y="156"/>
                </a:cubicBezTo>
                <a:cubicBezTo>
                  <a:pt x="128" y="151"/>
                  <a:pt x="123" y="146"/>
                  <a:pt x="117" y="146"/>
                </a:cubicBezTo>
                <a:cubicBezTo>
                  <a:pt x="111" y="146"/>
                  <a:pt x="106" y="151"/>
                  <a:pt x="106" y="15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8" name="Google Shape;588;p99"/>
          <p:cNvSpPr txBox="1"/>
          <p:nvPr/>
        </p:nvSpPr>
        <p:spPr>
          <a:xfrm>
            <a:off x="628650" y="932500"/>
            <a:ext cx="24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Proxima Nova"/>
                <a:ea typeface="Proxima Nova"/>
                <a:cs typeface="Proxima Nova"/>
                <a:sym typeface="Proxima Nova"/>
              </a:rPr>
              <a:t>Algemene feedback</a:t>
            </a:r>
            <a:endParaRPr b="1" u="sng">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5402</Words>
  <Application>Microsoft Office PowerPoint</Application>
  <PresentationFormat>On-screen Show (16:9)</PresentationFormat>
  <Paragraphs>1244</Paragraphs>
  <Slides>78</Slides>
  <Notes>78</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78</vt:i4>
      </vt:variant>
    </vt:vector>
  </HeadingPairs>
  <TitlesOfParts>
    <vt:vector size="92" baseType="lpstr">
      <vt:lpstr>Proxima Nova Semibold</vt:lpstr>
      <vt:lpstr>Arial</vt:lpstr>
      <vt:lpstr>Courier New</vt:lpstr>
      <vt:lpstr>Noto Sans Symbols</vt:lpstr>
      <vt:lpstr>Proxima Nova</vt:lpstr>
      <vt:lpstr>Roboto</vt:lpstr>
      <vt:lpstr>Calibri</vt:lpstr>
      <vt:lpstr>Proxima Nova Extrabold</vt:lpstr>
      <vt:lpstr>Georgia</vt:lpstr>
      <vt:lpstr>Simple Light</vt:lpstr>
      <vt:lpstr>4_Presentatie_verbeelding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Samenvatting van de vorige workshop  </vt:lpstr>
      <vt:lpstr>PowerPoint Presentation</vt:lpstr>
      <vt:lpstr>PowerPoint Presentation</vt:lpstr>
      <vt:lpstr>PowerPoint Presentation</vt:lpstr>
      <vt:lpstr>PowerPoint Presentation</vt:lpstr>
      <vt:lpstr>PowerPoint Presentation</vt:lpstr>
      <vt:lpstr>Voorafgaand aan... Voorstelling nieuwe iteratie datamodel  Hoe is het loon opgebouwd? </vt:lpstr>
      <vt:lpstr>PowerPoint Presentation</vt:lpstr>
      <vt:lpstr>PowerPoint Presentation</vt:lpstr>
      <vt:lpstr>PowerPoint Presentation</vt:lpstr>
      <vt:lpstr>PowerPoint Presentation</vt:lpstr>
      <vt:lpstr>Voorstelling nieuwe iteratie datamodel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Contextmodel (uitgebreide use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Oefening op definities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Optionele oefening </vt:lpstr>
      <vt:lpstr>PowerPoint Presentation</vt:lpstr>
      <vt:lpstr>PowerPoint Presentation</vt:lpstr>
      <vt:lpstr>Q&amp;A </vt:lpstr>
      <vt:lpstr>PowerPoint Presentation</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De Rore</dc:creator>
  <cp:lastModifiedBy>Eva De Rore (BE)</cp:lastModifiedBy>
  <cp:revision>1</cp:revision>
  <dcterms:modified xsi:type="dcterms:W3CDTF">2021-11-30T17:33:41Z</dcterms:modified>
</cp:coreProperties>
</file>